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387" r:id="rId5"/>
    <p:sldId id="273" r:id="rId6"/>
    <p:sldId id="2147472655" r:id="rId7"/>
    <p:sldId id="258" r:id="rId8"/>
    <p:sldId id="2147477250" r:id="rId9"/>
    <p:sldId id="2147477249" r:id="rId10"/>
    <p:sldId id="2147477260" r:id="rId11"/>
    <p:sldId id="2147477248" r:id="rId12"/>
    <p:sldId id="2147477247" r:id="rId13"/>
    <p:sldId id="2147477246" r:id="rId14"/>
    <p:sldId id="2147477245" r:id="rId15"/>
    <p:sldId id="2147477244" r:id="rId16"/>
    <p:sldId id="2147477259" r:id="rId17"/>
    <p:sldId id="2147477254" r:id="rId18"/>
    <p:sldId id="2147477256" r:id="rId19"/>
    <p:sldId id="2147477255" r:id="rId20"/>
    <p:sldId id="2147477258" r:id="rId21"/>
    <p:sldId id="2147477243" r:id="rId22"/>
    <p:sldId id="2147477257" r:id="rId23"/>
    <p:sldId id="2147477242" r:id="rId24"/>
    <p:sldId id="2147477241" r:id="rId25"/>
    <p:sldId id="2147477240" r:id="rId26"/>
    <p:sldId id="2147477239" r:id="rId27"/>
    <p:sldId id="2147477238" r:id="rId28"/>
    <p:sldId id="2147477237" r:id="rId29"/>
    <p:sldId id="2147477236" r:id="rId30"/>
    <p:sldId id="2147477235" r:id="rId31"/>
    <p:sldId id="2147477234" r:id="rId32"/>
    <p:sldId id="2147477233" r:id="rId33"/>
    <p:sldId id="2147477232" r:id="rId34"/>
    <p:sldId id="2147477231" r:id="rId35"/>
    <p:sldId id="2147477230" r:id="rId36"/>
    <p:sldId id="2147477253" r:id="rId37"/>
    <p:sldId id="2147477229" r:id="rId38"/>
    <p:sldId id="2147477228" r:id="rId39"/>
    <p:sldId id="2147477227" r:id="rId40"/>
    <p:sldId id="2147477261" r:id="rId41"/>
    <p:sldId id="2147477226" r:id="rId42"/>
    <p:sldId id="2146847327" r:id="rId43"/>
    <p:sldId id="405" r:id="rId44"/>
    <p:sldId id="214747134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7DE21804-5CEE-4847-A69B-92810AADCCDD}">
          <p14:sldIdLst/>
        </p14:section>
        <p14:section name="Start presentation here" id="{CEBA53B1-47EB-44F3-BD97-DA522FA6B0C9}">
          <p14:sldIdLst>
            <p14:sldId id="387"/>
            <p14:sldId id="273"/>
            <p14:sldId id="2147472655"/>
            <p14:sldId id="258"/>
            <p14:sldId id="2147477250"/>
            <p14:sldId id="2147477249"/>
            <p14:sldId id="2147477260"/>
            <p14:sldId id="2147477248"/>
            <p14:sldId id="2147477247"/>
            <p14:sldId id="2147477246"/>
            <p14:sldId id="2147477245"/>
            <p14:sldId id="2147477244"/>
            <p14:sldId id="2147477259"/>
            <p14:sldId id="2147477254"/>
            <p14:sldId id="2147477256"/>
            <p14:sldId id="2147477255"/>
            <p14:sldId id="2147477258"/>
            <p14:sldId id="2147477243"/>
            <p14:sldId id="2147477257"/>
            <p14:sldId id="2147477242"/>
            <p14:sldId id="2147477241"/>
            <p14:sldId id="2147477240"/>
            <p14:sldId id="2147477239"/>
            <p14:sldId id="2147477238"/>
            <p14:sldId id="2147477237"/>
            <p14:sldId id="2147477236"/>
            <p14:sldId id="2147477235"/>
            <p14:sldId id="2147477234"/>
            <p14:sldId id="2147477233"/>
            <p14:sldId id="2147477232"/>
            <p14:sldId id="2147477231"/>
            <p14:sldId id="2147477230"/>
            <p14:sldId id="2147477253"/>
            <p14:sldId id="2147477229"/>
            <p14:sldId id="2147477228"/>
            <p14:sldId id="2147477227"/>
            <p14:sldId id="2147477261"/>
            <p14:sldId id="2147477226"/>
            <p14:sldId id="2146847327"/>
            <p14:sldId id="405"/>
            <p14:sldId id="21474713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12A"/>
    <a:srgbClr val="FCF9F4"/>
    <a:srgbClr val="D9F6FA"/>
    <a:srgbClr val="DBDB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p:restoredTop sz="94694"/>
  </p:normalViewPr>
  <p:slideViewPr>
    <p:cSldViewPr snapToGrid="0">
      <p:cViewPr varScale="1">
        <p:scale>
          <a:sx n="98" d="100"/>
          <a:sy n="98" d="100"/>
        </p:scale>
        <p:origin x="200" y="4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10/18/23</a:t>
            </a:fld>
            <a:endParaRPr lang="en-US"/>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Trends that matter</a:t>
            </a:r>
          </a:p>
        </p:txBody>
      </p:sp>
      <p:sp>
        <p:nvSpPr>
          <p:cNvPr id="4" name="Slide Number Placeholder 3"/>
          <p:cNvSpPr>
            <a:spLocks noGrp="1"/>
          </p:cNvSpPr>
          <p:nvPr>
            <p:ph type="sldNum" sz="quarter" idx="10"/>
          </p:nvPr>
        </p:nvSpPr>
        <p:spPr/>
        <p:txBody>
          <a:bodyPr/>
          <a:lstStyle/>
          <a:p>
            <a:fld id="{32DF53B0-30EF-8449-A099-7572FCB183C2}" type="slidenum">
              <a:rPr lang="en-US" smtClean="0"/>
              <a:t>4</a:t>
            </a:fld>
            <a:endParaRPr lang="en-US"/>
          </a:p>
        </p:txBody>
      </p:sp>
    </p:spTree>
    <p:extLst>
      <p:ext uri="{BB962C8B-B14F-4D97-AF65-F5344CB8AC3E}">
        <p14:creationId xmlns:p14="http://schemas.microsoft.com/office/powerpoint/2010/main" val="124881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https://arxiv.org/pdf/2306.09896.pdf</a:t>
            </a:r>
          </a:p>
        </p:txBody>
      </p:sp>
      <p:sp>
        <p:nvSpPr>
          <p:cNvPr id="4" name="Slide Number Placeholder 3"/>
          <p:cNvSpPr>
            <a:spLocks noGrp="1"/>
          </p:cNvSpPr>
          <p:nvPr>
            <p:ph type="sldNum" sz="quarter" idx="5"/>
          </p:nvPr>
        </p:nvSpPr>
        <p:spPr/>
        <p:txBody>
          <a:bodyPr/>
          <a:lstStyle/>
          <a:p>
            <a:fld id="{2D5E816B-EE8A-4A59-BF27-832760D86835}" type="slidenum">
              <a:rPr lang="en-US" smtClean="0"/>
              <a:t>17</a:t>
            </a:fld>
            <a:endParaRPr lang="en-US"/>
          </a:p>
        </p:txBody>
      </p:sp>
    </p:spTree>
    <p:extLst>
      <p:ext uri="{BB962C8B-B14F-4D97-AF65-F5344CB8AC3E}">
        <p14:creationId xmlns:p14="http://schemas.microsoft.com/office/powerpoint/2010/main" val="36467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https://arxiv.org/pdf/2306.08997.pdf</a:t>
            </a:r>
            <a:br>
              <a:rPr lang="en-US" sz="1200" dirty="0"/>
            </a:br>
            <a:br>
              <a:rPr lang="en-US" sz="1200" dirty="0"/>
            </a:br>
            <a:r>
              <a:rPr lang="en-US" sz="1200" dirty="0"/>
              <a:t>https://arxiv.org/abs/2306.08997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20</a:t>
            </a:fld>
            <a:endParaRPr lang="en-US"/>
          </a:p>
        </p:txBody>
      </p:sp>
    </p:spTree>
    <p:extLst>
      <p:ext uri="{BB962C8B-B14F-4D97-AF65-F5344CB8AC3E}">
        <p14:creationId xmlns:p14="http://schemas.microsoft.com/office/powerpoint/2010/main" val="1542439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5E816B-EE8A-4A59-BF27-832760D86835}" type="slidenum">
              <a:rPr lang="en-US" smtClean="0"/>
              <a:t>38</a:t>
            </a:fld>
            <a:endParaRPr lang="en-US"/>
          </a:p>
        </p:txBody>
      </p:sp>
    </p:spTree>
    <p:extLst>
      <p:ext uri="{BB962C8B-B14F-4D97-AF65-F5344CB8AC3E}">
        <p14:creationId xmlns:p14="http://schemas.microsoft.com/office/powerpoint/2010/main" val="4243981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structions">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44308BD-A2EF-404E-BE32-E7DA086E8C83}"/>
              </a:ext>
            </a:extLst>
          </p:cNvPr>
          <p:cNvSpPr txBox="1"/>
          <p:nvPr userDrawn="1"/>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userDrawn="1"/>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userDrawn="1"/>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a:solidFill>
                  <a:schemeClr val="tx1"/>
                </a:solidFill>
              </a:rPr>
              <a:t>Released January 2023</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userDrawn="1"/>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a:solidFill>
                  <a:schemeClr val="accent6"/>
                </a:solidFill>
              </a:rPr>
              <a:t>Reminder: </a:t>
            </a:r>
            <a:r>
              <a:rPr lang="en-US" sz="1100">
                <a:solidFill>
                  <a:schemeClr val="tx1"/>
                </a:solidFill>
              </a:rPr>
              <a:t>Download a new template from</a:t>
            </a:r>
            <a:br>
              <a:rPr lang="en-US" sz="1100">
                <a:solidFill>
                  <a:schemeClr val="tx1"/>
                </a:solidFill>
              </a:rPr>
            </a:br>
            <a:r>
              <a:rPr lang="en-US" sz="1100">
                <a:solidFill>
                  <a:schemeClr val="tx1"/>
                </a:solidFill>
              </a:rPr>
              <a:t>Optum Brand Center </a:t>
            </a:r>
            <a:r>
              <a:rPr lang="en-US" sz="1100" b="1">
                <a:solidFill>
                  <a:schemeClr val="tx1"/>
                </a:solidFill>
              </a:rPr>
              <a:t>each time</a:t>
            </a:r>
            <a:r>
              <a:rPr lang="en-US" sz="1100">
                <a:solidFill>
                  <a:schemeClr val="tx1"/>
                </a:solidFill>
              </a:rPr>
              <a:t> a document is started. Templates continuously evolve.</a:t>
            </a:r>
          </a:p>
        </p:txBody>
      </p:sp>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gray">
          <a:xfrm>
            <a:off x="5122888" y="4242380"/>
            <a:ext cx="3298775" cy="1857119"/>
          </a:xfrm>
          <a:prstGeom prst="rect">
            <a:avLst/>
          </a:prstGeom>
          <a:ln w="6350">
            <a:solidFill>
              <a:schemeClr val="accent2"/>
            </a:solidFill>
          </a:ln>
        </p:spPr>
      </p:pic>
      <p:pic>
        <p:nvPicPr>
          <p:cNvPr id="20" name="Picture 19">
            <a:extLst>
              <a:ext uri="{FF2B5EF4-FFF2-40B4-BE49-F238E27FC236}">
                <a16:creationId xmlns:a16="http://schemas.microsoft.com/office/drawing/2014/main" id="{5EB3950A-EFEF-4170-8936-5F3D5792ECB7}"/>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bwMode="gray">
          <a:xfrm>
            <a:off x="8421497" y="4243004"/>
            <a:ext cx="3310128" cy="1856495"/>
          </a:xfrm>
          <a:prstGeom prst="rect">
            <a:avLst/>
          </a:prstGeom>
          <a:ln w="6350">
            <a:solidFill>
              <a:schemeClr val="accent2"/>
            </a:solidFill>
          </a:ln>
        </p:spPr>
      </p:pic>
    </p:spTree>
    <p:extLst>
      <p:ext uri="{BB962C8B-B14F-4D97-AF65-F5344CB8AC3E}">
        <p14:creationId xmlns:p14="http://schemas.microsoft.com/office/powerpoint/2010/main" val="118572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C9815E-C3E9-471F-5243-857E00C8E58A}"/>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t="12532"/>
          <a:stretch/>
        </p:blipFill>
        <p:spPr>
          <a:xfrm>
            <a:off x="-26302" y="860338"/>
            <a:ext cx="12263285" cy="6004395"/>
          </a:xfrm>
          <a:prstGeom prst="rect">
            <a:avLst/>
          </a:prstGeom>
        </p:spPr>
      </p:pic>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10/18/23</a:t>
            </a:fld>
            <a:endParaRPr lang="en-US"/>
          </a:p>
        </p:txBody>
      </p:sp>
      <p:sp>
        <p:nvSpPr>
          <p:cNvPr id="8" name="Text Placeholder 7">
            <a:extLst>
              <a:ext uri="{FF2B5EF4-FFF2-40B4-BE49-F238E27FC236}">
                <a16:creationId xmlns:a16="http://schemas.microsoft.com/office/drawing/2014/main" id="{766DDE0F-0C31-0914-A3C0-F03656414C22}"/>
              </a:ext>
            </a:extLst>
          </p:cNvPr>
          <p:cNvSpPr>
            <a:spLocks noGrp="1"/>
          </p:cNvSpPr>
          <p:nvPr>
            <p:ph type="body" sz="quarter" idx="14"/>
          </p:nvPr>
        </p:nvSpPr>
        <p:spPr>
          <a:xfrm>
            <a:off x="457200" y="1258888"/>
            <a:ext cx="6075802" cy="4735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Oval 10">
            <a:extLst>
              <a:ext uri="{FF2B5EF4-FFF2-40B4-BE49-F238E27FC236}">
                <a16:creationId xmlns:a16="http://schemas.microsoft.com/office/drawing/2014/main" id="{BD710BBF-A1F6-D902-A6FB-5FD3894DCD73}"/>
              </a:ext>
            </a:extLst>
          </p:cNvPr>
          <p:cNvSpPr/>
          <p:nvPr userDrawn="1"/>
        </p:nvSpPr>
        <p:spPr bwMode="gray">
          <a:xfrm>
            <a:off x="6504426" y="200814"/>
            <a:ext cx="6456372" cy="6456372"/>
          </a:xfrm>
          <a:prstGeom prst="ellipse">
            <a:avLst/>
          </a:prstGeom>
          <a:noFill/>
          <a:ln w="41275"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12" name="Picture Placeholder 7">
            <a:extLst>
              <a:ext uri="{FF2B5EF4-FFF2-40B4-BE49-F238E27FC236}">
                <a16:creationId xmlns:a16="http://schemas.microsoft.com/office/drawing/2014/main" id="{88CE0C49-3D6F-BA1B-222A-3D805A48827A}"/>
              </a:ext>
            </a:extLst>
          </p:cNvPr>
          <p:cNvSpPr>
            <a:spLocks noGrp="1"/>
          </p:cNvSpPr>
          <p:nvPr>
            <p:ph type="pic" sz="quarter" idx="15"/>
          </p:nvPr>
        </p:nvSpPr>
        <p:spPr>
          <a:xfrm>
            <a:off x="6533002" y="229390"/>
            <a:ext cx="6456372" cy="6456372"/>
          </a:xfrm>
          <a:prstGeom prst="ellipse">
            <a:avLst/>
          </a:prstGeom>
          <a:solidFill>
            <a:schemeClr val="bg1"/>
          </a:solidFill>
          <a:ln w="57150">
            <a:solidFill>
              <a:schemeClr val="tx2"/>
            </a:solidFill>
          </a:ln>
        </p:spPr>
        <p:txBody>
          <a:bodyPr/>
          <a:lstStyle/>
          <a:p>
            <a:endParaRPr lang="en-US"/>
          </a:p>
        </p:txBody>
      </p:sp>
      <p:sp>
        <p:nvSpPr>
          <p:cNvPr id="13" name="Oval 12">
            <a:extLst>
              <a:ext uri="{FF2B5EF4-FFF2-40B4-BE49-F238E27FC236}">
                <a16:creationId xmlns:a16="http://schemas.microsoft.com/office/drawing/2014/main" id="{5422AD58-F86F-6270-0B9C-53B0C9424838}"/>
              </a:ext>
            </a:extLst>
          </p:cNvPr>
          <p:cNvSpPr/>
          <p:nvPr userDrawn="1"/>
        </p:nvSpPr>
        <p:spPr bwMode="gray">
          <a:xfrm>
            <a:off x="6656826" y="353214"/>
            <a:ext cx="6456372" cy="6456372"/>
          </a:xfrm>
          <a:prstGeom prst="ellipse">
            <a:avLst/>
          </a:prstGeom>
          <a:noFill/>
          <a:ln w="41275"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6" name="Title 1">
            <a:extLst>
              <a:ext uri="{FF2B5EF4-FFF2-40B4-BE49-F238E27FC236}">
                <a16:creationId xmlns:a16="http://schemas.microsoft.com/office/drawing/2014/main" id="{7CDD04DB-A5F0-7B1B-BC4E-7C734B391EED}"/>
              </a:ext>
            </a:extLst>
          </p:cNvPr>
          <p:cNvSpPr>
            <a:spLocks noGrp="1"/>
          </p:cNvSpPr>
          <p:nvPr>
            <p:ph type="title" hasCustomPrompt="1"/>
          </p:nvPr>
        </p:nvSpPr>
        <p:spPr bwMode="gray">
          <a:xfrm>
            <a:off x="457199" y="555639"/>
            <a:ext cx="6834852" cy="304699"/>
          </a:xfrm>
          <a:solidFill>
            <a:schemeClr val="bg1"/>
          </a:solidFill>
        </p:spPr>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452336867"/>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9345A9-C319-41E6-E8E2-452EF414A307}"/>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t="12532"/>
          <a:stretch/>
        </p:blipFill>
        <p:spPr>
          <a:xfrm>
            <a:off x="-26302" y="860338"/>
            <a:ext cx="12263285" cy="6004395"/>
          </a:xfrm>
          <a:prstGeom prst="rect">
            <a:avLst/>
          </a:prstGeom>
        </p:spPr>
      </p:pic>
      <p:sp>
        <p:nvSpPr>
          <p:cNvPr id="8" name="Picture Placeholder 7">
            <a:extLst>
              <a:ext uri="{FF2B5EF4-FFF2-40B4-BE49-F238E27FC236}">
                <a16:creationId xmlns:a16="http://schemas.microsoft.com/office/drawing/2014/main" id="{4B8EDA73-5D68-A0BE-CE50-5C6A9F20F8A6}"/>
              </a:ext>
            </a:extLst>
          </p:cNvPr>
          <p:cNvSpPr>
            <a:spLocks noGrp="1"/>
          </p:cNvSpPr>
          <p:nvPr>
            <p:ph type="pic" sz="quarter" idx="13" hasCustomPrompt="1"/>
          </p:nvPr>
        </p:nvSpPr>
        <p:spPr>
          <a:xfrm>
            <a:off x="7515225" y="964510"/>
            <a:ext cx="4216400" cy="4216400"/>
          </a:xfrm>
          <a:prstGeom prst="ellipse">
            <a:avLst/>
          </a:prstGeom>
          <a:solidFill>
            <a:schemeClr val="bg1">
              <a:lumMod val="95000"/>
            </a:schemeClr>
          </a:solidFill>
          <a:ln w="50800">
            <a:solidFill>
              <a:schemeClr val="accent6"/>
            </a:solidFill>
          </a:ln>
        </p:spPr>
        <p:txBody>
          <a:bodyPr/>
          <a:lstStyle/>
          <a:p>
            <a:r>
              <a:rPr lang="en-US"/>
              <a:t>Click to insert picture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10/18/23</a:t>
            </a:fld>
            <a:endParaRPr lang="en-US"/>
          </a:p>
        </p:txBody>
      </p:sp>
      <p:sp>
        <p:nvSpPr>
          <p:cNvPr id="9" name="Picture Placeholder 7">
            <a:extLst>
              <a:ext uri="{FF2B5EF4-FFF2-40B4-BE49-F238E27FC236}">
                <a16:creationId xmlns:a16="http://schemas.microsoft.com/office/drawing/2014/main" id="{DFCA3D06-555D-59E5-4E82-7C7BD2AE3D7C}"/>
              </a:ext>
            </a:extLst>
          </p:cNvPr>
          <p:cNvSpPr>
            <a:spLocks noGrp="1"/>
          </p:cNvSpPr>
          <p:nvPr>
            <p:ph type="pic" sz="quarter" idx="14" hasCustomPrompt="1"/>
          </p:nvPr>
        </p:nvSpPr>
        <p:spPr>
          <a:xfrm>
            <a:off x="7773987" y="4659490"/>
            <a:ext cx="1747043" cy="1747043"/>
          </a:xfrm>
          <a:prstGeom prst="ellipse">
            <a:avLst/>
          </a:prstGeom>
          <a:solidFill>
            <a:schemeClr val="bg1">
              <a:lumMod val="95000"/>
            </a:schemeClr>
          </a:solidFill>
          <a:ln w="41275">
            <a:solidFill>
              <a:schemeClr val="tx2"/>
            </a:solidFill>
          </a:ln>
        </p:spPr>
        <p:txBody>
          <a:bodyPr/>
          <a:lstStyle/>
          <a:p>
            <a:r>
              <a:rPr lang="en-US"/>
              <a:t>Click to insert picture</a:t>
            </a:r>
          </a:p>
        </p:txBody>
      </p:sp>
      <p:sp>
        <p:nvSpPr>
          <p:cNvPr id="6" name="Title 1">
            <a:extLst>
              <a:ext uri="{FF2B5EF4-FFF2-40B4-BE49-F238E27FC236}">
                <a16:creationId xmlns:a16="http://schemas.microsoft.com/office/drawing/2014/main" id="{22BF501C-7313-9311-D8E3-B8FFF6E05B37}"/>
              </a:ext>
            </a:extLst>
          </p:cNvPr>
          <p:cNvSpPr>
            <a:spLocks noGrp="1"/>
          </p:cNvSpPr>
          <p:nvPr>
            <p:ph type="title" hasCustomPrompt="1"/>
          </p:nvPr>
        </p:nvSpPr>
        <p:spPr bwMode="gray">
          <a:xfrm>
            <a:off x="457199" y="555639"/>
            <a:ext cx="9601200" cy="304699"/>
          </a:xfrm>
          <a:solidFill>
            <a:schemeClr val="bg1"/>
          </a:solidFill>
        </p:spPr>
        <p:txBody>
          <a:bodyPr/>
          <a:lstStyle>
            <a:lvl1pPr>
              <a:defRPr/>
            </a:lvl1pPr>
          </a:lstStyle>
          <a:p>
            <a:r>
              <a:rPr lang="en-US"/>
              <a:t>Slide title; Arial 22pt bold, sentence case (1 line)</a:t>
            </a:r>
          </a:p>
        </p:txBody>
      </p:sp>
    </p:spTree>
    <p:extLst>
      <p:ext uri="{BB962C8B-B14F-4D97-AF65-F5344CB8AC3E}">
        <p14:creationId xmlns:p14="http://schemas.microsoft.com/office/powerpoint/2010/main" val="2689782878"/>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0813DD-5B24-AE24-4411-7FFD20BE4D5B}"/>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t="12532"/>
          <a:stretch/>
        </p:blipFill>
        <p:spPr>
          <a:xfrm>
            <a:off x="-26302" y="860338"/>
            <a:ext cx="12263285" cy="6004395"/>
          </a:xfrm>
          <a:prstGeom prst="rect">
            <a:avLst/>
          </a:prstGeom>
        </p:spPr>
      </p:pic>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10/18/23</a:t>
            </a:fld>
            <a:endParaRPr lang="en-US"/>
          </a:p>
        </p:txBody>
      </p:sp>
      <p:sp>
        <p:nvSpPr>
          <p:cNvPr id="6" name="Oval 5">
            <a:extLst>
              <a:ext uri="{FF2B5EF4-FFF2-40B4-BE49-F238E27FC236}">
                <a16:creationId xmlns:a16="http://schemas.microsoft.com/office/drawing/2014/main" id="{F5C8E517-F1E0-5053-3C8D-8EBC3C706502}"/>
              </a:ext>
            </a:extLst>
          </p:cNvPr>
          <p:cNvSpPr/>
          <p:nvPr userDrawn="1"/>
        </p:nvSpPr>
        <p:spPr bwMode="gray">
          <a:xfrm>
            <a:off x="6755536" y="1289946"/>
            <a:ext cx="4823689" cy="4823689"/>
          </a:xfrm>
          <a:prstGeom prst="ellipse">
            <a:avLst/>
          </a:prstGeom>
          <a:noFill/>
          <a:ln w="41275"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7" name="Picture Placeholder 7">
            <a:extLst>
              <a:ext uri="{FF2B5EF4-FFF2-40B4-BE49-F238E27FC236}">
                <a16:creationId xmlns:a16="http://schemas.microsoft.com/office/drawing/2014/main" id="{8D627162-1EB5-AFE2-C772-0A26ECF7AA69}"/>
              </a:ext>
            </a:extLst>
          </p:cNvPr>
          <p:cNvSpPr>
            <a:spLocks noGrp="1"/>
          </p:cNvSpPr>
          <p:nvPr>
            <p:ph type="pic" sz="quarter" idx="15"/>
          </p:nvPr>
        </p:nvSpPr>
        <p:spPr>
          <a:xfrm>
            <a:off x="6784112" y="1318522"/>
            <a:ext cx="4823689" cy="4823689"/>
          </a:xfrm>
          <a:prstGeom prst="ellipse">
            <a:avLst/>
          </a:prstGeom>
          <a:solidFill>
            <a:schemeClr val="bg1"/>
          </a:solidFill>
          <a:ln w="57150">
            <a:solidFill>
              <a:schemeClr val="tx2"/>
            </a:solidFill>
          </a:ln>
        </p:spPr>
        <p:txBody>
          <a:bodyPr/>
          <a:lstStyle/>
          <a:p>
            <a:endParaRPr lang="en-US"/>
          </a:p>
        </p:txBody>
      </p:sp>
      <p:sp>
        <p:nvSpPr>
          <p:cNvPr id="9" name="Oval 8">
            <a:extLst>
              <a:ext uri="{FF2B5EF4-FFF2-40B4-BE49-F238E27FC236}">
                <a16:creationId xmlns:a16="http://schemas.microsoft.com/office/drawing/2014/main" id="{14CE708F-3FAC-57AC-F178-32EB6F940ACA}"/>
              </a:ext>
            </a:extLst>
          </p:cNvPr>
          <p:cNvSpPr/>
          <p:nvPr userDrawn="1"/>
        </p:nvSpPr>
        <p:spPr bwMode="gray">
          <a:xfrm>
            <a:off x="6907936" y="1442346"/>
            <a:ext cx="4823689" cy="4823689"/>
          </a:xfrm>
          <a:prstGeom prst="ellipse">
            <a:avLst/>
          </a:prstGeom>
          <a:noFill/>
          <a:ln w="41275"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10" name="Title 1">
            <a:extLst>
              <a:ext uri="{FF2B5EF4-FFF2-40B4-BE49-F238E27FC236}">
                <a16:creationId xmlns:a16="http://schemas.microsoft.com/office/drawing/2014/main" id="{E1438237-1467-8859-ADCA-A746F981DB5F}"/>
              </a:ext>
            </a:extLst>
          </p:cNvPr>
          <p:cNvSpPr>
            <a:spLocks noGrp="1"/>
          </p:cNvSpPr>
          <p:nvPr>
            <p:ph type="title" hasCustomPrompt="1"/>
          </p:nvPr>
        </p:nvSpPr>
        <p:spPr bwMode="gray">
          <a:xfrm>
            <a:off x="457199" y="555639"/>
            <a:ext cx="9601200" cy="304699"/>
          </a:xfrm>
          <a:solidFill>
            <a:schemeClr val="bg1"/>
          </a:solidFill>
        </p:spPr>
        <p:txBody>
          <a:bodyPr/>
          <a:lstStyle>
            <a:lvl1pPr>
              <a:defRPr/>
            </a:lvl1pPr>
          </a:lstStyle>
          <a:p>
            <a:r>
              <a:rPr lang="en-US"/>
              <a:t>Slide title; Arial 22pt bold, sentence case (1 line)</a:t>
            </a:r>
          </a:p>
        </p:txBody>
      </p:sp>
      <p:sp>
        <p:nvSpPr>
          <p:cNvPr id="12" name="Subtitle placeholder">
            <a:extLst>
              <a:ext uri="{FF2B5EF4-FFF2-40B4-BE49-F238E27FC236}">
                <a16:creationId xmlns:a16="http://schemas.microsoft.com/office/drawing/2014/main" id="{6A1FEB3F-3187-114D-09C6-22E29345C34B}"/>
              </a:ext>
            </a:extLst>
          </p:cNvPr>
          <p:cNvSpPr>
            <a:spLocks noGrp="1"/>
          </p:cNvSpPr>
          <p:nvPr>
            <p:ph type="body" sz="quarter" idx="13" hasCustomPrompt="1"/>
          </p:nvPr>
        </p:nvSpPr>
        <p:spPr bwMode="gray">
          <a:xfrm>
            <a:off x="457198" y="958653"/>
            <a:ext cx="9601200" cy="269304"/>
          </a:xfrm>
          <a:solidFill>
            <a:schemeClr val="bg1"/>
          </a:solidFill>
        </p:spPr>
        <p:txBody>
          <a:bodyPr wrap="square">
            <a:spAutoFit/>
          </a:bodyPr>
          <a:lstStyle>
            <a:lvl1pPr>
              <a:lnSpc>
                <a:spcPct val="100000"/>
              </a:lnSpc>
              <a:spcBef>
                <a:spcPts val="0"/>
              </a:spcBef>
              <a:defRPr sz="1750" b="1">
                <a:solidFill>
                  <a:schemeClr val="accent6"/>
                </a:solidFill>
              </a:defRPr>
            </a:lvl1pPr>
          </a:lstStyle>
          <a:p>
            <a:pPr lvl="0"/>
            <a:r>
              <a:rPr lang="en-US"/>
              <a:t>Slide subtitle; Arial 17.5pt bold, sentence case (1 line)</a:t>
            </a:r>
          </a:p>
        </p:txBody>
      </p:sp>
    </p:spTree>
    <p:extLst>
      <p:ext uri="{BB962C8B-B14F-4D97-AF65-F5344CB8AC3E}">
        <p14:creationId xmlns:p14="http://schemas.microsoft.com/office/powerpoint/2010/main" val="107871851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Two Line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0A4485-EFE8-58CF-96A2-0B3DEF8BBB68}"/>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t="7338"/>
          <a:stretch/>
        </p:blipFill>
        <p:spPr>
          <a:xfrm>
            <a:off x="0" y="496985"/>
            <a:ext cx="12263285" cy="6361015"/>
          </a:xfrm>
          <a:prstGeom prst="rect">
            <a:avLst/>
          </a:prstGeom>
        </p:spPr>
      </p:pic>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10/18/23</a:t>
            </a:fld>
            <a:endParaRPr lang="en-US"/>
          </a:p>
        </p:txBody>
      </p:sp>
      <p:sp>
        <p:nvSpPr>
          <p:cNvPr id="3" name="Title 1">
            <a:extLst>
              <a:ext uri="{FF2B5EF4-FFF2-40B4-BE49-F238E27FC236}">
                <a16:creationId xmlns:a16="http://schemas.microsoft.com/office/drawing/2014/main" id="{7E6F9CAF-E501-B52A-926C-240E19C41AFE}"/>
              </a:ext>
            </a:extLst>
          </p:cNvPr>
          <p:cNvSpPr>
            <a:spLocks noGrp="1"/>
          </p:cNvSpPr>
          <p:nvPr>
            <p:ph type="title" hasCustomPrompt="1"/>
          </p:nvPr>
        </p:nvSpPr>
        <p:spPr bwMode="gray">
          <a:xfrm>
            <a:off x="457199" y="555639"/>
            <a:ext cx="9601200" cy="609398"/>
          </a:xfrm>
          <a:solidFill>
            <a:schemeClr val="bg1"/>
          </a:solidFill>
        </p:spPr>
        <p:txBody>
          <a:bodyPr/>
          <a:lstStyle>
            <a:lvl1pPr>
              <a:defRPr/>
            </a:lvl1pPr>
          </a:lstStyle>
          <a:p>
            <a:r>
              <a:rPr lang="en-US"/>
              <a:t>Slide title; Arial 22pt bold, sentence case. This layout accommodates a slide title that extends downward to a second line (max. 2 lines).</a:t>
            </a:r>
          </a:p>
        </p:txBody>
      </p:sp>
      <p:sp>
        <p:nvSpPr>
          <p:cNvPr id="5" name="Content Placeholder 2">
            <a:extLst>
              <a:ext uri="{FF2B5EF4-FFF2-40B4-BE49-F238E27FC236}">
                <a16:creationId xmlns:a16="http://schemas.microsoft.com/office/drawing/2014/main" id="{EAC005AC-C20A-AFD5-8062-A705B6E28484}"/>
              </a:ext>
            </a:extLst>
          </p:cNvPr>
          <p:cNvSpPr>
            <a:spLocks noGrp="1"/>
          </p:cNvSpPr>
          <p:nvPr>
            <p:ph idx="1" hasCustomPrompt="1"/>
          </p:nvPr>
        </p:nvSpPr>
        <p:spPr bwMode="gray">
          <a:xfrm>
            <a:off x="457199" y="1474816"/>
            <a:ext cx="10937632" cy="4574291"/>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39037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ED1907-665B-EE10-0A25-1599DD9D2472}"/>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t="12532"/>
          <a:stretch/>
        </p:blipFill>
        <p:spPr>
          <a:xfrm>
            <a:off x="-26302" y="860338"/>
            <a:ext cx="12263285" cy="6004395"/>
          </a:xfrm>
          <a:prstGeom prst="rect">
            <a:avLst/>
          </a:prstGeom>
        </p:spPr>
      </p:pic>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10/18/23</a:t>
            </a:fld>
            <a:endParaRPr lang="en-US"/>
          </a:p>
        </p:txBody>
      </p:sp>
      <p:sp>
        <p:nvSpPr>
          <p:cNvPr id="8" name="Title 1">
            <a:extLst>
              <a:ext uri="{FF2B5EF4-FFF2-40B4-BE49-F238E27FC236}">
                <a16:creationId xmlns:a16="http://schemas.microsoft.com/office/drawing/2014/main" id="{02BA2F7A-8323-B2FB-C8CC-1BD03E5BBC4C}"/>
              </a:ext>
            </a:extLst>
          </p:cNvPr>
          <p:cNvSpPr>
            <a:spLocks noGrp="1"/>
          </p:cNvSpPr>
          <p:nvPr>
            <p:ph type="title" hasCustomPrompt="1"/>
          </p:nvPr>
        </p:nvSpPr>
        <p:spPr bwMode="gray">
          <a:xfrm>
            <a:off x="457199" y="555639"/>
            <a:ext cx="9601200" cy="304699"/>
          </a:xfrm>
          <a:solidFill>
            <a:schemeClr val="bg1"/>
          </a:solidFill>
        </p:spPr>
        <p:txBody>
          <a:bodyPr/>
          <a:lstStyle>
            <a:lvl1pPr>
              <a:defRPr/>
            </a:lvl1pPr>
          </a:lstStyle>
          <a:p>
            <a:r>
              <a:rPr lang="en-US"/>
              <a:t>Slide title; Arial 22pt bold, sentence case (1 line)</a:t>
            </a:r>
          </a:p>
        </p:txBody>
      </p:sp>
      <p:sp>
        <p:nvSpPr>
          <p:cNvPr id="9" name="Content Placeholder 2">
            <a:extLst>
              <a:ext uri="{FF2B5EF4-FFF2-40B4-BE49-F238E27FC236}">
                <a16:creationId xmlns:a16="http://schemas.microsoft.com/office/drawing/2014/main" id="{A1F069EF-173C-41C5-F6AB-218EBFA4BCD3}"/>
              </a:ext>
            </a:extLst>
          </p:cNvPr>
          <p:cNvSpPr>
            <a:spLocks noGrp="1"/>
          </p:cNvSpPr>
          <p:nvPr>
            <p:ph idx="1" hasCustomPrompt="1"/>
          </p:nvPr>
        </p:nvSpPr>
        <p:spPr bwMode="gray">
          <a:xfrm>
            <a:off x="457199" y="1280160"/>
            <a:ext cx="10937632" cy="476894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10/18/23</a:t>
            </a:fld>
            <a:endParaRPr lang="en-US"/>
          </a:p>
        </p:txBody>
      </p:sp>
      <p:pic>
        <p:nvPicPr>
          <p:cNvPr id="7" name="Picture 6">
            <a:extLst>
              <a:ext uri="{FF2B5EF4-FFF2-40B4-BE49-F238E27FC236}">
                <a16:creationId xmlns:a16="http://schemas.microsoft.com/office/drawing/2014/main" id="{B5DABE97-C377-8D45-0A14-3265AE6DE93A}"/>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rcRect/>
          <a:stretch/>
        </p:blipFill>
        <p:spPr>
          <a:xfrm>
            <a:off x="-26302" y="0"/>
            <a:ext cx="12263285" cy="6864733"/>
          </a:xfrm>
          <a:prstGeom prst="rect">
            <a:avLst/>
          </a:prstGeom>
        </p:spPr>
      </p:pic>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10/18/23</a:t>
            </a:fld>
            <a:endParaRPr lang="en-US"/>
          </a:p>
        </p:txBody>
      </p:sp>
    </p:spTree>
    <p:extLst>
      <p:ext uri="{BB962C8B-B14F-4D97-AF65-F5344CB8AC3E}">
        <p14:creationId xmlns:p14="http://schemas.microsoft.com/office/powerpoint/2010/main" val="3299769026"/>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10/18/23</a:t>
            </a:fld>
            <a:endParaRPr lang="en-US"/>
          </a:p>
        </p:txBody>
      </p:sp>
      <p:sp>
        <p:nvSpPr>
          <p:cNvPr id="2" name="Rectangle 1">
            <a:extLst>
              <a:ext uri="{FF2B5EF4-FFF2-40B4-BE49-F238E27FC236}">
                <a16:creationId xmlns:a16="http://schemas.microsoft.com/office/drawing/2014/main" id="{CC34429D-B526-8066-A20B-D000349297B2}"/>
              </a:ext>
            </a:extLst>
          </p:cNvPr>
          <p:cNvSpPr/>
          <p:nvPr userDrawn="1"/>
        </p:nvSpPr>
        <p:spPr bwMode="gray">
          <a:xfrm>
            <a:off x="1320188" y="1454227"/>
            <a:ext cx="9551625" cy="3594551"/>
          </a:xfrm>
          <a:prstGeom prst="rect">
            <a:avLst/>
          </a:prstGeom>
          <a:noFill/>
          <a:ln w="762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Rectangle 7">
            <a:extLst>
              <a:ext uri="{FF2B5EF4-FFF2-40B4-BE49-F238E27FC236}">
                <a16:creationId xmlns:a16="http://schemas.microsoft.com/office/drawing/2014/main" id="{5556D359-8ED1-DFCC-AE51-028793165976}"/>
              </a:ext>
            </a:extLst>
          </p:cNvPr>
          <p:cNvSpPr/>
          <p:nvPr userDrawn="1"/>
        </p:nvSpPr>
        <p:spPr bwMode="gray">
          <a:xfrm>
            <a:off x="935641" y="1132411"/>
            <a:ext cx="859316" cy="709089"/>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9" name="Quotemark" descr="Large, stylized quotation mark">
            <a:extLst>
              <a:ext uri="{FF2B5EF4-FFF2-40B4-BE49-F238E27FC236}">
                <a16:creationId xmlns:a16="http://schemas.microsoft.com/office/drawing/2014/main" id="{A699C40E-547D-D950-D0D2-123A8C996BCE}"/>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1083644" y="1217684"/>
            <a:ext cx="473085" cy="473085"/>
          </a:xfrm>
          <a:prstGeom prst="rect">
            <a:avLst/>
          </a:prstGeom>
        </p:spPr>
      </p:pic>
      <p:sp>
        <p:nvSpPr>
          <p:cNvPr id="12" name="Rectangle 11">
            <a:extLst>
              <a:ext uri="{FF2B5EF4-FFF2-40B4-BE49-F238E27FC236}">
                <a16:creationId xmlns:a16="http://schemas.microsoft.com/office/drawing/2014/main" id="{870D87AC-4F13-FC0F-C5A1-2A81471E9CB4}"/>
              </a:ext>
            </a:extLst>
          </p:cNvPr>
          <p:cNvSpPr/>
          <p:nvPr userDrawn="1"/>
        </p:nvSpPr>
        <p:spPr bwMode="gray">
          <a:xfrm>
            <a:off x="10438980" y="4640262"/>
            <a:ext cx="859316" cy="709089"/>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3" name="Quotemark" descr="Large, stylized quotation mark">
            <a:extLst>
              <a:ext uri="{FF2B5EF4-FFF2-40B4-BE49-F238E27FC236}">
                <a16:creationId xmlns:a16="http://schemas.microsoft.com/office/drawing/2014/main" id="{C3D665EB-0C27-994A-5DB0-49E98CA83006}"/>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rot="10800000">
            <a:off x="10529142" y="4662297"/>
            <a:ext cx="473085" cy="473085"/>
          </a:xfrm>
          <a:prstGeom prst="rect">
            <a:avLst/>
          </a:prstGeom>
        </p:spPr>
      </p:pic>
      <p:pic>
        <p:nvPicPr>
          <p:cNvPr id="11" name="Picture 10">
            <a:extLst>
              <a:ext uri="{FF2B5EF4-FFF2-40B4-BE49-F238E27FC236}">
                <a16:creationId xmlns:a16="http://schemas.microsoft.com/office/drawing/2014/main" id="{DE66E102-CAE9-7EEB-257E-0EF0CB0FC565}"/>
              </a:ext>
            </a:extLst>
          </p:cNvPr>
          <p:cNvPicPr>
            <a:picLocks noChangeAspect="1"/>
          </p:cNvPicPr>
          <p:nvPr userDrawn="1"/>
        </p:nvPicPr>
        <p:blipFill>
          <a:blip r:embed="rId4" cstate="screen">
            <a:alphaModFix amt="35000"/>
            <a:extLst>
              <a:ext uri="{28A0092B-C50C-407E-A947-70E740481C1C}">
                <a14:useLocalDpi xmlns:a14="http://schemas.microsoft.com/office/drawing/2010/main"/>
              </a:ext>
            </a:extLst>
          </a:blip>
          <a:srcRect/>
          <a:stretch/>
        </p:blipFill>
        <p:spPr>
          <a:xfrm>
            <a:off x="-26302" y="0"/>
            <a:ext cx="12263285" cy="6864732"/>
          </a:xfrm>
          <a:prstGeom prst="rect">
            <a:avLst/>
          </a:prstGeom>
        </p:spPr>
      </p:pic>
    </p:spTree>
    <p:extLst>
      <p:ext uri="{BB962C8B-B14F-4D97-AF65-F5344CB8AC3E}">
        <p14:creationId xmlns:p14="http://schemas.microsoft.com/office/powerpoint/2010/main" val="2335421038"/>
      </p:ext>
    </p:extLst>
  </p:cSld>
  <p:clrMapOvr>
    <a:masterClrMapping/>
  </p:clrMapOvr>
  <p:extLst>
    <p:ext uri="{DCECCB84-F9BA-43D5-87BE-67443E8EF086}">
      <p15:sldGuideLst xmlns:p15="http://schemas.microsoft.com/office/powerpoint/2012/main">
        <p15:guide id="1" orient="horz" pos="1160" userDrawn="1">
          <p15:clr>
            <a:srgbClr val="FBAE40"/>
          </p15:clr>
        </p15:guide>
        <p15:guide id="2" pos="1245" userDrawn="1">
          <p15:clr>
            <a:srgbClr val="FBAE40"/>
          </p15:clr>
        </p15:guide>
        <p15:guide id="3" pos="6433" userDrawn="1">
          <p15:clr>
            <a:srgbClr val="FBAE40"/>
          </p15:clr>
        </p15:guide>
        <p15:guide id="4" orient="horz" pos="292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3843363"/>
            <a:ext cx="1051560" cy="1051560"/>
          </a:xfrm>
          <a:prstGeom prst="ellipse">
            <a:avLst/>
          </a:prstGeom>
        </p:spPr>
        <p:txBody>
          <a:bodyPr>
            <a:normAutofit/>
          </a:bodyPr>
          <a:lstStyle>
            <a:lvl1pPr algn="ctr">
              <a:spcBef>
                <a:spcPts val="0"/>
              </a:spcBef>
              <a:defRPr sz="800">
                <a:solidFill>
                  <a:schemeClr val="accent6"/>
                </a:solidFill>
              </a:defRPr>
            </a:lvl1pPr>
          </a:lstStyle>
          <a:p>
            <a:r>
              <a:rPr lang="en-US"/>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10/18/23</a:t>
            </a:fld>
            <a:endParaRPr lang="en-US"/>
          </a:p>
        </p:txBody>
      </p:sp>
      <p:sp>
        <p:nvSpPr>
          <p:cNvPr id="2" name="Rectangle 1">
            <a:extLst>
              <a:ext uri="{FF2B5EF4-FFF2-40B4-BE49-F238E27FC236}">
                <a16:creationId xmlns:a16="http://schemas.microsoft.com/office/drawing/2014/main" id="{895F9D39-732A-DA69-178E-E1D3652A31E5}"/>
              </a:ext>
            </a:extLst>
          </p:cNvPr>
          <p:cNvSpPr/>
          <p:nvPr userDrawn="1"/>
        </p:nvSpPr>
        <p:spPr bwMode="gray">
          <a:xfrm>
            <a:off x="1320188" y="924233"/>
            <a:ext cx="9551625" cy="4124546"/>
          </a:xfrm>
          <a:prstGeom prst="rect">
            <a:avLst/>
          </a:prstGeom>
          <a:noFill/>
          <a:ln w="7620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Rectangle 7">
            <a:extLst>
              <a:ext uri="{FF2B5EF4-FFF2-40B4-BE49-F238E27FC236}">
                <a16:creationId xmlns:a16="http://schemas.microsoft.com/office/drawing/2014/main" id="{7190B97F-CD5B-4805-DCD8-A3CD0F2FD956}"/>
              </a:ext>
            </a:extLst>
          </p:cNvPr>
          <p:cNvSpPr/>
          <p:nvPr userDrawn="1"/>
        </p:nvSpPr>
        <p:spPr bwMode="gray">
          <a:xfrm>
            <a:off x="935641" y="611301"/>
            <a:ext cx="859316" cy="709089"/>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9" name="Quotemark" descr="Large, stylized quotation mark">
            <a:extLst>
              <a:ext uri="{FF2B5EF4-FFF2-40B4-BE49-F238E27FC236}">
                <a16:creationId xmlns:a16="http://schemas.microsoft.com/office/drawing/2014/main" id="{0E0ECF65-A0B7-54F4-7609-FE2098B448E9}"/>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1083644" y="696574"/>
            <a:ext cx="473085" cy="473085"/>
          </a:xfrm>
          <a:prstGeom prst="rect">
            <a:avLst/>
          </a:prstGeom>
        </p:spPr>
      </p:pic>
      <p:sp>
        <p:nvSpPr>
          <p:cNvPr id="11" name="Rectangle 10">
            <a:extLst>
              <a:ext uri="{FF2B5EF4-FFF2-40B4-BE49-F238E27FC236}">
                <a16:creationId xmlns:a16="http://schemas.microsoft.com/office/drawing/2014/main" id="{87AE3AD1-50CA-ED18-D9CD-F60A23AF54B0}"/>
              </a:ext>
            </a:extLst>
          </p:cNvPr>
          <p:cNvSpPr/>
          <p:nvPr userDrawn="1"/>
        </p:nvSpPr>
        <p:spPr bwMode="gray">
          <a:xfrm>
            <a:off x="10438980" y="4640262"/>
            <a:ext cx="859316" cy="709089"/>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4" name="Quotemark" descr="Large, stylized quotation mark">
            <a:extLst>
              <a:ext uri="{FF2B5EF4-FFF2-40B4-BE49-F238E27FC236}">
                <a16:creationId xmlns:a16="http://schemas.microsoft.com/office/drawing/2014/main" id="{67046E51-0474-2D11-D743-067A642768D7}"/>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rot="10800000">
            <a:off x="10529142" y="4662297"/>
            <a:ext cx="473085" cy="473085"/>
          </a:xfrm>
          <a:prstGeom prst="rect">
            <a:avLst/>
          </a:prstGeom>
        </p:spPr>
      </p:pic>
      <p:sp>
        <p:nvSpPr>
          <p:cNvPr id="17" name="Picture Placeholder 7">
            <a:extLst>
              <a:ext uri="{FF2B5EF4-FFF2-40B4-BE49-F238E27FC236}">
                <a16:creationId xmlns:a16="http://schemas.microsoft.com/office/drawing/2014/main" id="{5B0A3C39-3A53-88A0-74C0-3A090134226D}"/>
              </a:ext>
            </a:extLst>
          </p:cNvPr>
          <p:cNvSpPr>
            <a:spLocks noGrp="1"/>
          </p:cNvSpPr>
          <p:nvPr>
            <p:ph type="pic" sz="quarter" idx="17"/>
          </p:nvPr>
        </p:nvSpPr>
        <p:spPr>
          <a:xfrm>
            <a:off x="5576277" y="3756759"/>
            <a:ext cx="1109776" cy="1109776"/>
          </a:xfrm>
          <a:prstGeom prst="ellipse">
            <a:avLst/>
          </a:prstGeom>
          <a:solidFill>
            <a:schemeClr val="bg1"/>
          </a:solidFill>
          <a:ln w="57150">
            <a:solidFill>
              <a:schemeClr val="tx2"/>
            </a:solidFill>
          </a:ln>
        </p:spPr>
        <p:txBody>
          <a:bodyPr/>
          <a:lstStyle/>
          <a:p>
            <a:endParaRPr lang="en-US"/>
          </a:p>
        </p:txBody>
      </p:sp>
      <p:pic>
        <p:nvPicPr>
          <p:cNvPr id="12" name="Picture 11">
            <a:extLst>
              <a:ext uri="{FF2B5EF4-FFF2-40B4-BE49-F238E27FC236}">
                <a16:creationId xmlns:a16="http://schemas.microsoft.com/office/drawing/2014/main" id="{BFC776B5-8A4D-9F8E-73A4-72B6166D5442}"/>
              </a:ext>
            </a:extLst>
          </p:cNvPr>
          <p:cNvPicPr>
            <a:picLocks noChangeAspect="1"/>
          </p:cNvPicPr>
          <p:nvPr userDrawn="1"/>
        </p:nvPicPr>
        <p:blipFill>
          <a:blip r:embed="rId4" cstate="screen">
            <a:alphaModFix amt="35000"/>
            <a:extLst>
              <a:ext uri="{28A0092B-C50C-407E-A947-70E740481C1C}">
                <a14:useLocalDpi xmlns:a14="http://schemas.microsoft.com/office/drawing/2010/main"/>
              </a:ext>
            </a:extLst>
          </a:blip>
          <a:srcRect/>
          <a:stretch/>
        </p:blipFill>
        <p:spPr>
          <a:xfrm>
            <a:off x="-26302" y="0"/>
            <a:ext cx="12263285" cy="6864732"/>
          </a:xfrm>
          <a:prstGeom prst="rect">
            <a:avLst/>
          </a:prstGeom>
        </p:spPr>
      </p:pic>
    </p:spTree>
    <p:extLst>
      <p:ext uri="{BB962C8B-B14F-4D97-AF65-F5344CB8AC3E}">
        <p14:creationId xmlns:p14="http://schemas.microsoft.com/office/powerpoint/2010/main" val="3320868232"/>
      </p:ext>
    </p:extLst>
  </p:cSld>
  <p:clrMapOvr>
    <a:masterClrMapping/>
  </p:clrMapOvr>
  <p:extLst>
    <p:ext uri="{DCECCB84-F9BA-43D5-87BE-67443E8EF086}">
      <p15:sldGuideLst xmlns:p15="http://schemas.microsoft.com/office/powerpoint/2012/main">
        <p15:guide id="1" pos="1248" userDrawn="1">
          <p15:clr>
            <a:srgbClr val="FFC000"/>
          </p15:clr>
        </p15:guide>
        <p15:guide id="2" pos="6432" userDrawn="1">
          <p15:clr>
            <a:srgbClr val="FFC000"/>
          </p15:clr>
        </p15:guide>
        <p15:guide id="3" orient="horz" pos="904" userDrawn="1">
          <p15:clr>
            <a:srgbClr val="FFC000"/>
          </p15:clr>
        </p15:guide>
        <p15:guide id="4" orient="horz" pos="2448" userDrawn="1">
          <p15:clr>
            <a:srgbClr val="FFC00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10/18/23</a:t>
            </a:fld>
            <a:endParaRPr lang="en-US"/>
          </a:p>
        </p:txBody>
      </p:sp>
      <p:sp>
        <p:nvSpPr>
          <p:cNvPr id="2" name="Rectangle 1">
            <a:extLst>
              <a:ext uri="{FF2B5EF4-FFF2-40B4-BE49-F238E27FC236}">
                <a16:creationId xmlns:a16="http://schemas.microsoft.com/office/drawing/2014/main" id="{33C3772A-40D7-D167-3F6E-EC3CEE6C03EB}"/>
              </a:ext>
            </a:extLst>
          </p:cNvPr>
          <p:cNvSpPr/>
          <p:nvPr userDrawn="1"/>
        </p:nvSpPr>
        <p:spPr bwMode="gray">
          <a:xfrm>
            <a:off x="1320188" y="1454227"/>
            <a:ext cx="9551625" cy="3594551"/>
          </a:xfrm>
          <a:prstGeom prst="rect">
            <a:avLst/>
          </a:prstGeom>
          <a:noFill/>
          <a:ln w="762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Rectangle 7">
            <a:extLst>
              <a:ext uri="{FF2B5EF4-FFF2-40B4-BE49-F238E27FC236}">
                <a16:creationId xmlns:a16="http://schemas.microsoft.com/office/drawing/2014/main" id="{8A688153-3D9A-5DA7-C636-C71F6184BDF4}"/>
              </a:ext>
            </a:extLst>
          </p:cNvPr>
          <p:cNvSpPr/>
          <p:nvPr userDrawn="1"/>
        </p:nvSpPr>
        <p:spPr bwMode="gray">
          <a:xfrm>
            <a:off x="935641" y="1132411"/>
            <a:ext cx="859316" cy="709089"/>
          </a:xfrm>
          <a:prstGeom prst="rect">
            <a:avLst/>
          </a:prstGeom>
          <a:solidFill>
            <a:srgbClr val="FC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9" name="Quotemark" descr="Large, stylized quotation mark">
            <a:extLst>
              <a:ext uri="{FF2B5EF4-FFF2-40B4-BE49-F238E27FC236}">
                <a16:creationId xmlns:a16="http://schemas.microsoft.com/office/drawing/2014/main" id="{13D01D6D-C6E6-A068-184B-EF26B81894D9}"/>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1083644" y="1217684"/>
            <a:ext cx="473085" cy="473085"/>
          </a:xfrm>
          <a:prstGeom prst="rect">
            <a:avLst/>
          </a:prstGeom>
        </p:spPr>
      </p:pic>
      <p:sp>
        <p:nvSpPr>
          <p:cNvPr id="12" name="Rectangle 11">
            <a:extLst>
              <a:ext uri="{FF2B5EF4-FFF2-40B4-BE49-F238E27FC236}">
                <a16:creationId xmlns:a16="http://schemas.microsoft.com/office/drawing/2014/main" id="{435E33B2-75F6-B7E6-CB16-6D2AEB5F4389}"/>
              </a:ext>
            </a:extLst>
          </p:cNvPr>
          <p:cNvSpPr/>
          <p:nvPr userDrawn="1"/>
        </p:nvSpPr>
        <p:spPr bwMode="gray">
          <a:xfrm>
            <a:off x="10438980" y="4640262"/>
            <a:ext cx="859316" cy="709089"/>
          </a:xfrm>
          <a:prstGeom prst="rect">
            <a:avLst/>
          </a:prstGeom>
          <a:solidFill>
            <a:srgbClr val="FC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3" name="Quotemark" descr="Large, stylized quotation mark">
            <a:extLst>
              <a:ext uri="{FF2B5EF4-FFF2-40B4-BE49-F238E27FC236}">
                <a16:creationId xmlns:a16="http://schemas.microsoft.com/office/drawing/2014/main" id="{D315E5E4-36D8-96EE-951D-68BF0B8B9E8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rot="10800000">
            <a:off x="10529142" y="4662297"/>
            <a:ext cx="473085" cy="473085"/>
          </a:xfrm>
          <a:prstGeom prst="rect">
            <a:avLst/>
          </a:prstGeom>
        </p:spPr>
      </p:pic>
      <p:pic>
        <p:nvPicPr>
          <p:cNvPr id="11" name="Picture 10">
            <a:extLst>
              <a:ext uri="{FF2B5EF4-FFF2-40B4-BE49-F238E27FC236}">
                <a16:creationId xmlns:a16="http://schemas.microsoft.com/office/drawing/2014/main" id="{EC8B7E3F-919C-9C25-64B0-0A0C14A5EB0F}"/>
              </a:ext>
            </a:extLst>
          </p:cNvPr>
          <p:cNvPicPr>
            <a:picLocks noChangeAspect="1"/>
          </p:cNvPicPr>
          <p:nvPr userDrawn="1"/>
        </p:nvPicPr>
        <p:blipFill>
          <a:blip r:embed="rId4" cstate="screen">
            <a:alphaModFix amt="35000"/>
            <a:extLst>
              <a:ext uri="{28A0092B-C50C-407E-A947-70E740481C1C}">
                <a14:useLocalDpi xmlns:a14="http://schemas.microsoft.com/office/drawing/2010/main"/>
              </a:ext>
            </a:extLst>
          </a:blip>
          <a:srcRect/>
          <a:stretch/>
        </p:blipFill>
        <p:spPr>
          <a:xfrm>
            <a:off x="-26302" y="0"/>
            <a:ext cx="12263285" cy="6864733"/>
          </a:xfrm>
          <a:prstGeom prst="rect">
            <a:avLst/>
          </a:prstGeom>
        </p:spPr>
      </p:pic>
    </p:spTree>
    <p:extLst>
      <p:ext uri="{BB962C8B-B14F-4D97-AF65-F5344CB8AC3E}">
        <p14:creationId xmlns:p14="http://schemas.microsoft.com/office/powerpoint/2010/main" val="320777113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05">
    <p:bg>
      <p:bgPr>
        <a:solidFill>
          <a:srgbClr val="FBF9F4"/>
        </a:solidFill>
        <a:effectLst/>
      </p:bgPr>
    </p:bg>
    <p:spTree>
      <p:nvGrpSpPr>
        <p:cNvPr id="1" name=""/>
        <p:cNvGrpSpPr/>
        <p:nvPr/>
      </p:nvGrpSpPr>
      <p:grpSpPr>
        <a:xfrm>
          <a:off x="0" y="0"/>
          <a:ext cx="0" cy="0"/>
          <a:chOff x="0" y="0"/>
          <a:chExt cx="0" cy="0"/>
        </a:xfrm>
      </p:grpSpPr>
      <p:sp>
        <p:nvSpPr>
          <p:cNvPr id="4" name="Cobalt shape">
            <a:extLst>
              <a:ext uri="{FF2B5EF4-FFF2-40B4-BE49-F238E27FC236}">
                <a16:creationId xmlns:a16="http://schemas.microsoft.com/office/drawing/2014/main" id="{5BB9CA7D-3E6A-B470-ACDB-D35A8F0DC9FA}"/>
              </a:ext>
              <a:ext uri="{C183D7F6-B498-43B3-948B-1728B52AA6E4}">
                <adec:decorative xmlns:adec="http://schemas.microsoft.com/office/drawing/2017/decorative" val="1"/>
              </a:ext>
            </a:extLst>
          </p:cNvPr>
          <p:cNvSpPr/>
          <p:nvPr userDrawn="1"/>
        </p:nvSpPr>
        <p:spPr bwMode="gray">
          <a:xfrm>
            <a:off x="2129500" y="0"/>
            <a:ext cx="4009071" cy="6858000"/>
          </a:xfrm>
          <a:custGeom>
            <a:avLst/>
            <a:gdLst>
              <a:gd name="connsiteX0" fmla="*/ 0 w 4628032"/>
              <a:gd name="connsiteY0" fmla="*/ 0 h 6858002"/>
              <a:gd name="connsiteX1" fmla="*/ 3572827 w 4628032"/>
              <a:gd name="connsiteY1" fmla="*/ 0 h 6858002"/>
              <a:gd name="connsiteX2" fmla="*/ 3586484 w 4628032"/>
              <a:gd name="connsiteY2" fmla="*/ 19206 h 6858002"/>
              <a:gd name="connsiteX3" fmla="*/ 4628032 w 4628032"/>
              <a:gd name="connsiteY3" fmla="*/ 3429000 h 6858002"/>
              <a:gd name="connsiteX4" fmla="*/ 3586484 w 4628032"/>
              <a:gd name="connsiteY4" fmla="*/ 6838795 h 6858002"/>
              <a:gd name="connsiteX5" fmla="*/ 3572826 w 4628032"/>
              <a:gd name="connsiteY5" fmla="*/ 6858002 h 6858002"/>
              <a:gd name="connsiteX6" fmla="*/ 0 w 4628032"/>
              <a:gd name="connsiteY6"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8032" h="6858002">
                <a:moveTo>
                  <a:pt x="0" y="0"/>
                </a:moveTo>
                <a:lnTo>
                  <a:pt x="3572827" y="0"/>
                </a:lnTo>
                <a:lnTo>
                  <a:pt x="3586484" y="19206"/>
                </a:lnTo>
                <a:cubicBezTo>
                  <a:pt x="4244064" y="992551"/>
                  <a:pt x="4628032" y="2165935"/>
                  <a:pt x="4628032" y="3429000"/>
                </a:cubicBezTo>
                <a:cubicBezTo>
                  <a:pt x="4628032" y="4692065"/>
                  <a:pt x="4244064" y="5865449"/>
                  <a:pt x="3586484" y="6838795"/>
                </a:cubicBezTo>
                <a:lnTo>
                  <a:pt x="3572826" y="6858002"/>
                </a:lnTo>
                <a:lnTo>
                  <a:pt x="0" y="6858002"/>
                </a:lnTo>
                <a:close/>
              </a:path>
            </a:pathLst>
          </a:custGeom>
          <a:noFill/>
          <a:ln w="1206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5" name="Freeform 4">
            <a:extLst>
              <a:ext uri="{FF2B5EF4-FFF2-40B4-BE49-F238E27FC236}">
                <a16:creationId xmlns:a16="http://schemas.microsoft.com/office/drawing/2014/main" id="{DB9DD64D-CD84-DD6A-5D14-DB68F9531FC4}"/>
              </a:ext>
            </a:extLst>
          </p:cNvPr>
          <p:cNvSpPr/>
          <p:nvPr userDrawn="1"/>
        </p:nvSpPr>
        <p:spPr bwMode="gray">
          <a:xfrm>
            <a:off x="1799924" y="0"/>
            <a:ext cx="4286895" cy="6858002"/>
          </a:xfrm>
          <a:custGeom>
            <a:avLst/>
            <a:gdLst>
              <a:gd name="connsiteX0" fmla="*/ 0 w 4286895"/>
              <a:gd name="connsiteY0" fmla="*/ 0 h 6858002"/>
              <a:gd name="connsiteX1" fmla="*/ 277824 w 4286895"/>
              <a:gd name="connsiteY1" fmla="*/ 0 h 6858002"/>
              <a:gd name="connsiteX2" fmla="*/ 991402 w 4286895"/>
              <a:gd name="connsiteY2" fmla="*/ 0 h 6858002"/>
              <a:gd name="connsiteX3" fmla="*/ 3372815 w 4286895"/>
              <a:gd name="connsiteY3" fmla="*/ 0 h 6858002"/>
              <a:gd name="connsiteX4" fmla="*/ 3384646 w 4286895"/>
              <a:gd name="connsiteY4" fmla="*/ 19206 h 6858002"/>
              <a:gd name="connsiteX5" fmla="*/ 4286895 w 4286895"/>
              <a:gd name="connsiteY5" fmla="*/ 3429000 h 6858002"/>
              <a:gd name="connsiteX6" fmla="*/ 3384646 w 4286895"/>
              <a:gd name="connsiteY6" fmla="*/ 6838795 h 6858002"/>
              <a:gd name="connsiteX7" fmla="*/ 3372814 w 4286895"/>
              <a:gd name="connsiteY7" fmla="*/ 6858002 h 6858002"/>
              <a:gd name="connsiteX8" fmla="*/ 277824 w 4286895"/>
              <a:gd name="connsiteY8" fmla="*/ 6858002 h 6858002"/>
              <a:gd name="connsiteX9" fmla="*/ 277824 w 4286895"/>
              <a:gd name="connsiteY9" fmla="*/ 6858000 h 6858002"/>
              <a:gd name="connsiteX10" fmla="*/ 0 w 4286895"/>
              <a:gd name="connsiteY10"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895" h="6858002">
                <a:moveTo>
                  <a:pt x="0" y="0"/>
                </a:moveTo>
                <a:lnTo>
                  <a:pt x="277824" y="0"/>
                </a:lnTo>
                <a:lnTo>
                  <a:pt x="991402" y="0"/>
                </a:lnTo>
                <a:lnTo>
                  <a:pt x="3372815" y="0"/>
                </a:lnTo>
                <a:lnTo>
                  <a:pt x="3384646" y="19206"/>
                </a:lnTo>
                <a:cubicBezTo>
                  <a:pt x="3954280" y="992551"/>
                  <a:pt x="4286895" y="2165935"/>
                  <a:pt x="4286895" y="3429000"/>
                </a:cubicBezTo>
                <a:cubicBezTo>
                  <a:pt x="4286895" y="4692065"/>
                  <a:pt x="3954280" y="5865449"/>
                  <a:pt x="3384646" y="6838795"/>
                </a:cubicBezTo>
                <a:lnTo>
                  <a:pt x="3372814" y="6858002"/>
                </a:lnTo>
                <a:lnTo>
                  <a:pt x="277824" y="6858002"/>
                </a:lnTo>
                <a:lnTo>
                  <a:pt x="277824" y="6858000"/>
                </a:lnTo>
                <a:lnTo>
                  <a:pt x="0" y="6858000"/>
                </a:lnTo>
                <a:close/>
              </a:path>
            </a:pathLst>
          </a:custGeom>
          <a:solidFill>
            <a:srgbClr val="FC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rgbClr val="FFFFFF"/>
                </a:solidFill>
              </a:rPr>
              <a:t>v</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10/18/23</a:t>
            </a:fld>
            <a:endParaRPr lang="en-US"/>
          </a:p>
        </p:txBody>
      </p:sp>
      <p:pic>
        <p:nvPicPr>
          <p:cNvPr id="12" name="Picture 11" descr="Diagram&#10;&#10;Description automatically generated with medium confidence">
            <a:extLst>
              <a:ext uri="{FF2B5EF4-FFF2-40B4-BE49-F238E27FC236}">
                <a16:creationId xmlns:a16="http://schemas.microsoft.com/office/drawing/2014/main" id="{E7E68A04-80D7-BCCF-FCF9-A0D45E6D51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88843" y="4449585"/>
            <a:ext cx="15380843" cy="2408415"/>
          </a:xfrm>
          <a:prstGeom prst="rect">
            <a:avLst/>
          </a:prstGeom>
        </p:spPr>
      </p:pic>
    </p:spTree>
    <p:extLst>
      <p:ext uri="{BB962C8B-B14F-4D97-AF65-F5344CB8AC3E}">
        <p14:creationId xmlns:p14="http://schemas.microsoft.com/office/powerpoint/2010/main" val="132518447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3843363"/>
            <a:ext cx="1051560" cy="1051560"/>
          </a:xfrm>
          <a:prstGeom prst="ellipse">
            <a:avLst/>
          </a:prstGeom>
        </p:spPr>
        <p:txBody>
          <a:bodyPr>
            <a:normAutofit/>
          </a:bodyPr>
          <a:lstStyle>
            <a:lvl1pPr algn="ctr">
              <a:spcBef>
                <a:spcPts val="0"/>
              </a:spcBef>
              <a:defRPr sz="800">
                <a:solidFill>
                  <a:schemeClr val="tx1"/>
                </a:solidFill>
              </a:defRPr>
            </a:lvl1pPr>
          </a:lstStyle>
          <a:p>
            <a:r>
              <a:rPr lang="en-US"/>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10/18/23</a:t>
            </a:fld>
            <a:endParaRPr lang="en-US"/>
          </a:p>
        </p:txBody>
      </p:sp>
      <p:sp>
        <p:nvSpPr>
          <p:cNvPr id="14" name="Rectangle 13">
            <a:extLst>
              <a:ext uri="{FF2B5EF4-FFF2-40B4-BE49-F238E27FC236}">
                <a16:creationId xmlns:a16="http://schemas.microsoft.com/office/drawing/2014/main" id="{2D8E6FF5-7142-DB4A-20E7-1CC7571502B4}"/>
              </a:ext>
            </a:extLst>
          </p:cNvPr>
          <p:cNvSpPr/>
          <p:nvPr userDrawn="1"/>
        </p:nvSpPr>
        <p:spPr bwMode="gray">
          <a:xfrm>
            <a:off x="1320188" y="924233"/>
            <a:ext cx="9551625" cy="4124546"/>
          </a:xfrm>
          <a:prstGeom prst="rect">
            <a:avLst/>
          </a:prstGeom>
          <a:noFill/>
          <a:ln w="7620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2" name="Rectangle 1">
            <a:extLst>
              <a:ext uri="{FF2B5EF4-FFF2-40B4-BE49-F238E27FC236}">
                <a16:creationId xmlns:a16="http://schemas.microsoft.com/office/drawing/2014/main" id="{02B72614-E929-AB0A-4AFF-09FF44F8F315}"/>
              </a:ext>
            </a:extLst>
          </p:cNvPr>
          <p:cNvSpPr/>
          <p:nvPr userDrawn="1"/>
        </p:nvSpPr>
        <p:spPr bwMode="gray">
          <a:xfrm>
            <a:off x="935641" y="611301"/>
            <a:ext cx="859316" cy="709089"/>
          </a:xfrm>
          <a:prstGeom prst="rect">
            <a:avLst/>
          </a:prstGeom>
          <a:solidFill>
            <a:srgbClr val="FC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8" name="Quotemark" descr="Large, stylized quotation mark">
            <a:extLst>
              <a:ext uri="{FF2B5EF4-FFF2-40B4-BE49-F238E27FC236}">
                <a16:creationId xmlns:a16="http://schemas.microsoft.com/office/drawing/2014/main" id="{2888DC74-A73D-767C-3E72-8A7CF1324199}"/>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1083644" y="696574"/>
            <a:ext cx="473085" cy="473085"/>
          </a:xfrm>
          <a:prstGeom prst="rect">
            <a:avLst/>
          </a:prstGeom>
        </p:spPr>
      </p:pic>
      <p:sp>
        <p:nvSpPr>
          <p:cNvPr id="9" name="Rectangle 8">
            <a:extLst>
              <a:ext uri="{FF2B5EF4-FFF2-40B4-BE49-F238E27FC236}">
                <a16:creationId xmlns:a16="http://schemas.microsoft.com/office/drawing/2014/main" id="{A6C901BE-1749-3623-02D1-AF9A207FD6DA}"/>
              </a:ext>
            </a:extLst>
          </p:cNvPr>
          <p:cNvSpPr/>
          <p:nvPr userDrawn="1"/>
        </p:nvSpPr>
        <p:spPr bwMode="gray">
          <a:xfrm>
            <a:off x="10438980" y="4640262"/>
            <a:ext cx="859316" cy="709089"/>
          </a:xfrm>
          <a:prstGeom prst="rect">
            <a:avLst/>
          </a:prstGeom>
          <a:solidFill>
            <a:srgbClr val="FC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1" name="Quotemark" descr="Large, stylized quotation mark">
            <a:extLst>
              <a:ext uri="{FF2B5EF4-FFF2-40B4-BE49-F238E27FC236}">
                <a16:creationId xmlns:a16="http://schemas.microsoft.com/office/drawing/2014/main" id="{60F5B9DA-C5F1-285B-4663-D1711381114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rot="10800000">
            <a:off x="10529142" y="4662297"/>
            <a:ext cx="473085" cy="473085"/>
          </a:xfrm>
          <a:prstGeom prst="rect">
            <a:avLst/>
          </a:prstGeom>
        </p:spPr>
      </p:pic>
      <p:sp>
        <p:nvSpPr>
          <p:cNvPr id="16" name="Picture Placeholder 7">
            <a:extLst>
              <a:ext uri="{FF2B5EF4-FFF2-40B4-BE49-F238E27FC236}">
                <a16:creationId xmlns:a16="http://schemas.microsoft.com/office/drawing/2014/main" id="{0CB2ED34-FEC2-5202-A22D-4634CAC22353}"/>
              </a:ext>
            </a:extLst>
          </p:cNvPr>
          <p:cNvSpPr>
            <a:spLocks noGrp="1"/>
          </p:cNvSpPr>
          <p:nvPr>
            <p:ph type="pic" sz="quarter" idx="17"/>
          </p:nvPr>
        </p:nvSpPr>
        <p:spPr>
          <a:xfrm>
            <a:off x="5576277" y="3756759"/>
            <a:ext cx="1109776" cy="1109776"/>
          </a:xfrm>
          <a:prstGeom prst="ellipse">
            <a:avLst/>
          </a:prstGeom>
          <a:solidFill>
            <a:schemeClr val="bg1"/>
          </a:solidFill>
          <a:ln w="57150">
            <a:solidFill>
              <a:schemeClr val="accent6"/>
            </a:solidFill>
          </a:ln>
        </p:spPr>
        <p:txBody>
          <a:bodyPr/>
          <a:lstStyle/>
          <a:p>
            <a:endParaRPr lang="en-US"/>
          </a:p>
        </p:txBody>
      </p:sp>
      <p:pic>
        <p:nvPicPr>
          <p:cNvPr id="12" name="Picture 11">
            <a:extLst>
              <a:ext uri="{FF2B5EF4-FFF2-40B4-BE49-F238E27FC236}">
                <a16:creationId xmlns:a16="http://schemas.microsoft.com/office/drawing/2014/main" id="{831A8F1B-2726-8C37-4A66-E23C594B6A29}"/>
              </a:ext>
            </a:extLst>
          </p:cNvPr>
          <p:cNvPicPr>
            <a:picLocks noChangeAspect="1"/>
          </p:cNvPicPr>
          <p:nvPr userDrawn="1"/>
        </p:nvPicPr>
        <p:blipFill>
          <a:blip r:embed="rId4" cstate="screen">
            <a:alphaModFix amt="35000"/>
            <a:extLst>
              <a:ext uri="{28A0092B-C50C-407E-A947-70E740481C1C}">
                <a14:useLocalDpi xmlns:a14="http://schemas.microsoft.com/office/drawing/2010/main"/>
              </a:ext>
            </a:extLst>
          </a:blip>
          <a:srcRect/>
          <a:stretch/>
        </p:blipFill>
        <p:spPr>
          <a:xfrm>
            <a:off x="-26302" y="0"/>
            <a:ext cx="12263285" cy="6864733"/>
          </a:xfrm>
          <a:prstGeom prst="rect">
            <a:avLst/>
          </a:prstGeom>
        </p:spPr>
      </p:pic>
    </p:spTree>
    <p:extLst>
      <p:ext uri="{BB962C8B-B14F-4D97-AF65-F5344CB8AC3E}">
        <p14:creationId xmlns:p14="http://schemas.microsoft.com/office/powerpoint/2010/main" val="35246398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10/18/23</a:t>
            </a:fld>
            <a:endParaRPr lang="en-US"/>
          </a:p>
        </p:txBody>
      </p:sp>
      <p:pic>
        <p:nvPicPr>
          <p:cNvPr id="7" name="Picture 6">
            <a:extLst>
              <a:ext uri="{FF2B5EF4-FFF2-40B4-BE49-F238E27FC236}">
                <a16:creationId xmlns:a16="http://schemas.microsoft.com/office/drawing/2014/main" id="{01A1F7BB-7B11-9756-D575-BA210CC6BCB8}"/>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rcRect/>
          <a:stretch/>
        </p:blipFill>
        <p:spPr>
          <a:xfrm>
            <a:off x="-26302" y="0"/>
            <a:ext cx="12263285" cy="6864733"/>
          </a:xfrm>
          <a:prstGeom prst="rect">
            <a:avLst/>
          </a:prstGeom>
        </p:spPr>
      </p:pic>
    </p:spTree>
    <p:extLst>
      <p:ext uri="{BB962C8B-B14F-4D97-AF65-F5344CB8AC3E}">
        <p14:creationId xmlns:p14="http://schemas.microsoft.com/office/powerpoint/2010/main" val="42145627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10/18/23</a:t>
            </a:fld>
            <a:endParaRPr lang="en-US"/>
          </a:p>
        </p:txBody>
      </p:sp>
      <p:pic>
        <p:nvPicPr>
          <p:cNvPr id="10" name="Picture 9">
            <a:extLst>
              <a:ext uri="{FF2B5EF4-FFF2-40B4-BE49-F238E27FC236}">
                <a16:creationId xmlns:a16="http://schemas.microsoft.com/office/drawing/2014/main" id="{32F27892-1593-530A-D0AB-4DEE21CC1562}"/>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rcRect/>
          <a:stretch/>
        </p:blipFill>
        <p:spPr>
          <a:xfrm>
            <a:off x="-26302" y="0"/>
            <a:ext cx="12263285" cy="6864733"/>
          </a:xfrm>
          <a:prstGeom prst="rect">
            <a:avLst/>
          </a:prstGeom>
        </p:spPr>
      </p:pic>
    </p:spTree>
    <p:extLst>
      <p:ext uri="{BB962C8B-B14F-4D97-AF65-F5344CB8AC3E}">
        <p14:creationId xmlns:p14="http://schemas.microsoft.com/office/powerpoint/2010/main" val="286323963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a:solidFill>
                <a:srgbClr val="FFFFFF"/>
              </a:solidFill>
            </a:endParaRPr>
          </a:p>
        </p:txBody>
      </p:sp>
      <p:pic>
        <p:nvPicPr>
          <p:cNvPr id="3" name="Picture 2">
            <a:extLst>
              <a:ext uri="{FF2B5EF4-FFF2-40B4-BE49-F238E27FC236}">
                <a16:creationId xmlns:a16="http://schemas.microsoft.com/office/drawing/2014/main" id="{2765DA0D-8F8B-75CF-47BB-E03E9BCC2CBD}"/>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rcRect/>
          <a:stretch/>
        </p:blipFill>
        <p:spPr>
          <a:xfrm>
            <a:off x="-26302" y="0"/>
            <a:ext cx="12263285" cy="6864733"/>
          </a:xfrm>
          <a:prstGeom prst="rect">
            <a:avLst/>
          </a:prstGeom>
        </p:spPr>
      </p:pic>
      <p:sp>
        <p:nvSpPr>
          <p:cNvPr id="4" name="Rectangle 3">
            <a:extLst>
              <a:ext uri="{FF2B5EF4-FFF2-40B4-BE49-F238E27FC236}">
                <a16:creationId xmlns:a16="http://schemas.microsoft.com/office/drawing/2014/main" id="{13B88516-6FA6-820A-4498-FC2889C1098F}"/>
              </a:ext>
            </a:extLst>
          </p:cNvPr>
          <p:cNvSpPr/>
          <p:nvPr userDrawn="1"/>
        </p:nvSpPr>
        <p:spPr bwMode="gray">
          <a:xfrm>
            <a:off x="3587263" y="5542671"/>
            <a:ext cx="4785866" cy="802289"/>
          </a:xfrm>
          <a:prstGeom prst="rect">
            <a:avLst/>
          </a:prstGeom>
          <a:solidFill>
            <a:srgbClr val="FC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Tree>
    <p:extLst>
      <p:ext uri="{BB962C8B-B14F-4D97-AF65-F5344CB8AC3E}">
        <p14:creationId xmlns:p14="http://schemas.microsoft.com/office/powerpoint/2010/main" val="20041023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DFC8DD5C-8FB7-4018-9662-98EAE87793EC}" type="datetime1">
              <a:rPr lang="en-US" smtClean="0"/>
              <a:t>10/18/23</a:t>
            </a:fld>
            <a:endParaRPr lang="en-US"/>
          </a:p>
        </p:txBody>
      </p:sp>
    </p:spTree>
    <p:extLst>
      <p:ext uri="{BB962C8B-B14F-4D97-AF65-F5344CB8AC3E}">
        <p14:creationId xmlns:p14="http://schemas.microsoft.com/office/powerpoint/2010/main" val="27112217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BA550BF9-5CC0-45E0-A929-0C64F4DB7AB1}" type="datetime1">
              <a:rPr lang="en-US" smtClean="0"/>
              <a:t>10/18/23</a:t>
            </a:fld>
            <a:endParaRPr lang="en-US"/>
          </a:p>
        </p:txBody>
      </p:sp>
    </p:spTree>
    <p:extLst>
      <p:ext uri="{BB962C8B-B14F-4D97-AF65-F5344CB8AC3E}">
        <p14:creationId xmlns:p14="http://schemas.microsoft.com/office/powerpoint/2010/main" val="488667748"/>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ig Fac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3C78E94-310F-4CBE-0F12-AD9FC189769A}"/>
              </a:ext>
            </a:extLst>
          </p:cNvPr>
          <p:cNvSpPr/>
          <p:nvPr userDrawn="1"/>
        </p:nvSpPr>
        <p:spPr bwMode="gray">
          <a:xfrm>
            <a:off x="0" y="817418"/>
            <a:ext cx="12192000" cy="4835045"/>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10/18/23</a:t>
            </a:fld>
            <a:endParaRPr lang="en-US"/>
          </a:p>
        </p:txBody>
      </p:sp>
      <p:sp>
        <p:nvSpPr>
          <p:cNvPr id="2" name="Text Placeholder 7">
            <a:extLst>
              <a:ext uri="{FF2B5EF4-FFF2-40B4-BE49-F238E27FC236}">
                <a16:creationId xmlns:a16="http://schemas.microsoft.com/office/drawing/2014/main" id="{B07DA655-4374-3BC0-D013-22D97215A7D8}"/>
              </a:ext>
            </a:extLst>
          </p:cNvPr>
          <p:cNvSpPr>
            <a:spLocks noGrp="1"/>
          </p:cNvSpPr>
          <p:nvPr>
            <p:ph type="body" sz="quarter" idx="13"/>
          </p:nvPr>
        </p:nvSpPr>
        <p:spPr>
          <a:xfrm>
            <a:off x="667998" y="2848341"/>
            <a:ext cx="5890260" cy="1107996"/>
          </a:xfrm>
        </p:spPr>
        <p:txBody>
          <a:bodyPr/>
          <a:lstStyle>
            <a:lvl1pPr>
              <a:defRPr b="1">
                <a:solidFill>
                  <a:schemeClr val="accent6"/>
                </a:solidFill>
              </a:defRPr>
            </a:lvl1pPr>
          </a:lstStyle>
          <a:p>
            <a:r>
              <a:rPr lang="en-US" sz="7200"/>
              <a:t>Thank you!</a:t>
            </a:r>
          </a:p>
        </p:txBody>
      </p:sp>
      <p:grpSp>
        <p:nvGrpSpPr>
          <p:cNvPr id="8" name="Group 7">
            <a:extLst>
              <a:ext uri="{FF2B5EF4-FFF2-40B4-BE49-F238E27FC236}">
                <a16:creationId xmlns:a16="http://schemas.microsoft.com/office/drawing/2014/main" id="{E173FC79-E8EB-C572-A692-51A647E4E15C}"/>
              </a:ext>
            </a:extLst>
          </p:cNvPr>
          <p:cNvGrpSpPr/>
          <p:nvPr userDrawn="1"/>
        </p:nvGrpSpPr>
        <p:grpSpPr>
          <a:xfrm>
            <a:off x="6664960" y="829496"/>
            <a:ext cx="5006016" cy="4792608"/>
            <a:chOff x="8572874" y="1484991"/>
            <a:chExt cx="3098102" cy="2966029"/>
          </a:xfrm>
        </p:grpSpPr>
        <p:sp>
          <p:nvSpPr>
            <p:cNvPr id="10" name="Oval 9">
              <a:extLst>
                <a:ext uri="{FF2B5EF4-FFF2-40B4-BE49-F238E27FC236}">
                  <a16:creationId xmlns:a16="http://schemas.microsoft.com/office/drawing/2014/main" id="{BF08DD54-B9B8-5C7C-A2C7-599A8B150918}"/>
                </a:ext>
              </a:extLst>
            </p:cNvPr>
            <p:cNvSpPr>
              <a:spLocks noChangeAspect="1"/>
            </p:cNvSpPr>
            <p:nvPr/>
          </p:nvSpPr>
          <p:spPr bwMode="gray">
            <a:xfrm>
              <a:off x="8638913" y="1484991"/>
              <a:ext cx="2966028" cy="2966029"/>
            </a:xfrm>
            <a:prstGeom prst="ellipse">
              <a:avLst/>
            </a:prstGeom>
            <a:solidFill>
              <a:schemeClr val="bg1"/>
            </a:solidFill>
            <a:ln w="317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a:p>
          </p:txBody>
        </p:sp>
        <p:sp>
          <p:nvSpPr>
            <p:cNvPr id="11" name="Oval 10">
              <a:extLst>
                <a:ext uri="{FF2B5EF4-FFF2-40B4-BE49-F238E27FC236}">
                  <a16:creationId xmlns:a16="http://schemas.microsoft.com/office/drawing/2014/main" id="{11DFF116-7079-DC3C-4DF9-FD40DDA8E9A2}"/>
                </a:ext>
              </a:extLst>
            </p:cNvPr>
            <p:cNvSpPr>
              <a:spLocks noChangeAspect="1"/>
            </p:cNvSpPr>
            <p:nvPr/>
          </p:nvSpPr>
          <p:spPr bwMode="gray">
            <a:xfrm>
              <a:off x="8572874" y="2901672"/>
              <a:ext cx="132666" cy="132666"/>
            </a:xfrm>
            <a:prstGeom prst="ellipse">
              <a:avLst/>
            </a:prstGeom>
            <a:solidFill>
              <a:schemeClr val="tx2"/>
            </a:solidFill>
            <a:ln w="19050" cap="rnd" cmpd="sng" algn="ctr">
              <a:solidFill>
                <a:srgbClr val="FFFFFF"/>
              </a:solidFill>
              <a:prstDash val="solid"/>
            </a:ln>
            <a:effectLst/>
          </p:spPr>
          <p:txBody>
            <a:bodyPr wrap="none" lIns="0" rIns="0" rtlCol="0" anchor="ctr"/>
            <a:lstStyle/>
            <a:p>
              <a:pPr algn="ctr"/>
              <a:endParaRPr lang="en-US" sz="1050" kern="0">
                <a:solidFill>
                  <a:srgbClr val="FFFFFF"/>
                </a:solidFill>
                <a:latin typeface="Arial" panose="020B0604020202020204" pitchFamily="34" charset="0"/>
              </a:endParaRPr>
            </a:p>
          </p:txBody>
        </p:sp>
        <p:sp>
          <p:nvSpPr>
            <p:cNvPr id="12" name="Oval 11">
              <a:extLst>
                <a:ext uri="{FF2B5EF4-FFF2-40B4-BE49-F238E27FC236}">
                  <a16:creationId xmlns:a16="http://schemas.microsoft.com/office/drawing/2014/main" id="{26DB4BAE-1E13-BA50-ECEA-901A707CDA57}"/>
                </a:ext>
              </a:extLst>
            </p:cNvPr>
            <p:cNvSpPr>
              <a:spLocks noChangeAspect="1"/>
            </p:cNvSpPr>
            <p:nvPr/>
          </p:nvSpPr>
          <p:spPr bwMode="gray">
            <a:xfrm>
              <a:off x="9127705" y="4058863"/>
              <a:ext cx="132666" cy="132666"/>
            </a:xfrm>
            <a:prstGeom prst="ellipse">
              <a:avLst/>
            </a:prstGeom>
            <a:solidFill>
              <a:schemeClr val="tx2"/>
            </a:solidFill>
            <a:ln w="19050" cap="rnd" cmpd="sng" algn="ctr">
              <a:solidFill>
                <a:srgbClr val="FFFFFF"/>
              </a:solidFill>
              <a:prstDash val="solid"/>
            </a:ln>
            <a:effectLst/>
          </p:spPr>
          <p:txBody>
            <a:bodyPr wrap="none" lIns="0" rIns="0" rtlCol="0" anchor="ctr"/>
            <a:lstStyle/>
            <a:p>
              <a:pPr algn="ctr"/>
              <a:endParaRPr lang="en-US" sz="1050" kern="0">
                <a:solidFill>
                  <a:srgbClr val="FFFFFF"/>
                </a:solidFill>
                <a:latin typeface="Arial" panose="020B0604020202020204" pitchFamily="34" charset="0"/>
              </a:endParaRPr>
            </a:p>
          </p:txBody>
        </p:sp>
        <p:sp>
          <p:nvSpPr>
            <p:cNvPr id="13" name="Oval 12">
              <a:extLst>
                <a:ext uri="{FF2B5EF4-FFF2-40B4-BE49-F238E27FC236}">
                  <a16:creationId xmlns:a16="http://schemas.microsoft.com/office/drawing/2014/main" id="{C5C125D5-9C4D-1820-B445-308F243368AD}"/>
                </a:ext>
              </a:extLst>
            </p:cNvPr>
            <p:cNvSpPr>
              <a:spLocks noChangeAspect="1"/>
            </p:cNvSpPr>
            <p:nvPr/>
          </p:nvSpPr>
          <p:spPr bwMode="gray">
            <a:xfrm>
              <a:off x="10977934" y="4058863"/>
              <a:ext cx="132666" cy="132666"/>
            </a:xfrm>
            <a:prstGeom prst="ellipse">
              <a:avLst/>
            </a:prstGeom>
            <a:solidFill>
              <a:schemeClr val="tx2"/>
            </a:solidFill>
            <a:ln w="19050" cap="rnd" cmpd="sng" algn="ctr">
              <a:solidFill>
                <a:srgbClr val="FFFFFF"/>
              </a:solidFill>
              <a:prstDash val="solid"/>
            </a:ln>
            <a:effectLst/>
          </p:spPr>
          <p:txBody>
            <a:bodyPr wrap="none" lIns="0" rIns="0" rtlCol="0" anchor="ctr"/>
            <a:lstStyle/>
            <a:p>
              <a:pPr algn="ctr"/>
              <a:endParaRPr lang="en-US" sz="1050" kern="0">
                <a:solidFill>
                  <a:srgbClr val="FFFFFF"/>
                </a:solidFill>
                <a:latin typeface="Arial" panose="020B0604020202020204" pitchFamily="34" charset="0"/>
              </a:endParaRPr>
            </a:p>
          </p:txBody>
        </p:sp>
        <p:sp>
          <p:nvSpPr>
            <p:cNvPr id="14" name="Oval 13">
              <a:extLst>
                <a:ext uri="{FF2B5EF4-FFF2-40B4-BE49-F238E27FC236}">
                  <a16:creationId xmlns:a16="http://schemas.microsoft.com/office/drawing/2014/main" id="{1B18975F-EED4-1B57-E368-BB93451502E3}"/>
                </a:ext>
              </a:extLst>
            </p:cNvPr>
            <p:cNvSpPr>
              <a:spLocks noChangeAspect="1"/>
            </p:cNvSpPr>
            <p:nvPr/>
          </p:nvSpPr>
          <p:spPr bwMode="gray">
            <a:xfrm>
              <a:off x="11538310" y="2901672"/>
              <a:ext cx="132666" cy="132666"/>
            </a:xfrm>
            <a:prstGeom prst="ellipse">
              <a:avLst/>
            </a:prstGeom>
            <a:solidFill>
              <a:schemeClr val="tx2"/>
            </a:solidFill>
            <a:ln w="19050" cap="rnd" cmpd="sng" algn="ctr">
              <a:solidFill>
                <a:srgbClr val="FFFFFF"/>
              </a:solidFill>
              <a:prstDash val="solid"/>
            </a:ln>
            <a:effectLst/>
          </p:spPr>
          <p:txBody>
            <a:bodyPr wrap="none" lIns="0" rIns="0" rtlCol="0" anchor="ctr"/>
            <a:lstStyle/>
            <a:p>
              <a:pPr algn="ctr"/>
              <a:endParaRPr lang="en-US" sz="1050" kern="0">
                <a:solidFill>
                  <a:srgbClr val="FFFFFF"/>
                </a:solidFill>
                <a:latin typeface="Arial" panose="020B0604020202020204" pitchFamily="34" charset="0"/>
              </a:endParaRPr>
            </a:p>
          </p:txBody>
        </p:sp>
      </p:grpSp>
      <p:sp>
        <p:nvSpPr>
          <p:cNvPr id="15" name="Oval 14">
            <a:extLst>
              <a:ext uri="{FF2B5EF4-FFF2-40B4-BE49-F238E27FC236}">
                <a16:creationId xmlns:a16="http://schemas.microsoft.com/office/drawing/2014/main" id="{FC8F2603-F0E8-F263-2648-F01D35652E10}"/>
              </a:ext>
            </a:extLst>
          </p:cNvPr>
          <p:cNvSpPr>
            <a:spLocks noChangeAspect="1"/>
          </p:cNvSpPr>
          <p:nvPr userDrawn="1"/>
        </p:nvSpPr>
        <p:spPr bwMode="gray">
          <a:xfrm>
            <a:off x="9191942" y="722313"/>
            <a:ext cx="214366" cy="214366"/>
          </a:xfrm>
          <a:prstGeom prst="ellipse">
            <a:avLst/>
          </a:prstGeom>
          <a:solidFill>
            <a:schemeClr val="tx2"/>
          </a:solidFill>
          <a:ln w="19050" cap="rnd" cmpd="sng" algn="ctr">
            <a:solidFill>
              <a:srgbClr val="FFFFFF"/>
            </a:solidFill>
            <a:prstDash val="solid"/>
          </a:ln>
          <a:effectLst/>
        </p:spPr>
        <p:txBody>
          <a:bodyPr wrap="none" lIns="0" rIns="0" rtlCol="0" anchor="ctr"/>
          <a:lstStyle/>
          <a:p>
            <a:pPr algn="ctr"/>
            <a:endParaRPr lang="en-US" sz="1050" kern="0">
              <a:solidFill>
                <a:srgbClr val="FFFFFF"/>
              </a:solidFill>
              <a:latin typeface="Arial" panose="020B0604020202020204" pitchFamily="34" charset="0"/>
            </a:endParaRPr>
          </a:p>
        </p:txBody>
      </p:sp>
      <p:sp>
        <p:nvSpPr>
          <p:cNvPr id="16" name="Oval 15">
            <a:extLst>
              <a:ext uri="{FF2B5EF4-FFF2-40B4-BE49-F238E27FC236}">
                <a16:creationId xmlns:a16="http://schemas.microsoft.com/office/drawing/2014/main" id="{48DE911F-1D74-DA8D-4C49-7BDD8A528869}"/>
              </a:ext>
            </a:extLst>
          </p:cNvPr>
          <p:cNvSpPr>
            <a:spLocks noChangeAspect="1"/>
          </p:cNvSpPr>
          <p:nvPr userDrawn="1"/>
        </p:nvSpPr>
        <p:spPr bwMode="gray">
          <a:xfrm>
            <a:off x="7454291" y="1336937"/>
            <a:ext cx="214366" cy="214366"/>
          </a:xfrm>
          <a:prstGeom prst="ellipse">
            <a:avLst/>
          </a:prstGeom>
          <a:solidFill>
            <a:schemeClr val="tx2"/>
          </a:solidFill>
          <a:ln w="19050" cap="rnd" cmpd="sng" algn="ctr">
            <a:solidFill>
              <a:srgbClr val="FFFFFF"/>
            </a:solidFill>
            <a:prstDash val="solid"/>
          </a:ln>
          <a:effectLst/>
        </p:spPr>
        <p:txBody>
          <a:bodyPr wrap="none" lIns="0" rIns="0" rtlCol="0" anchor="ctr"/>
          <a:lstStyle/>
          <a:p>
            <a:pPr algn="ctr"/>
            <a:endParaRPr lang="en-US" sz="1050" kern="0">
              <a:solidFill>
                <a:srgbClr val="FFFFFF"/>
              </a:solidFill>
              <a:latin typeface="Arial" panose="020B0604020202020204" pitchFamily="34" charset="0"/>
            </a:endParaRPr>
          </a:p>
        </p:txBody>
      </p:sp>
      <p:sp>
        <p:nvSpPr>
          <p:cNvPr id="17" name="Oval 16">
            <a:extLst>
              <a:ext uri="{FF2B5EF4-FFF2-40B4-BE49-F238E27FC236}">
                <a16:creationId xmlns:a16="http://schemas.microsoft.com/office/drawing/2014/main" id="{F8A6C3F1-2E42-1888-A3D1-A70C6E189895}"/>
              </a:ext>
            </a:extLst>
          </p:cNvPr>
          <p:cNvSpPr>
            <a:spLocks noChangeAspect="1"/>
          </p:cNvSpPr>
          <p:nvPr userDrawn="1"/>
        </p:nvSpPr>
        <p:spPr bwMode="gray">
          <a:xfrm>
            <a:off x="10923086" y="1601425"/>
            <a:ext cx="214366" cy="214366"/>
          </a:xfrm>
          <a:prstGeom prst="ellipse">
            <a:avLst/>
          </a:prstGeom>
          <a:solidFill>
            <a:schemeClr val="tx2"/>
          </a:solidFill>
          <a:ln w="19050" cap="rnd" cmpd="sng" algn="ctr">
            <a:solidFill>
              <a:srgbClr val="FFFFFF"/>
            </a:solidFill>
            <a:prstDash val="solid"/>
          </a:ln>
          <a:effectLst/>
        </p:spPr>
        <p:txBody>
          <a:bodyPr wrap="none" lIns="0" rIns="0" rtlCol="0" anchor="ctr"/>
          <a:lstStyle/>
          <a:p>
            <a:pPr algn="ctr"/>
            <a:endParaRPr lang="en-US" sz="1050" kern="0">
              <a:solidFill>
                <a:srgbClr val="FFFFFF"/>
              </a:solidFill>
              <a:latin typeface="Arial" panose="020B0604020202020204" pitchFamily="34" charset="0"/>
            </a:endParaRPr>
          </a:p>
        </p:txBody>
      </p:sp>
      <p:sp>
        <p:nvSpPr>
          <p:cNvPr id="19" name="Picture Placeholder 18">
            <a:extLst>
              <a:ext uri="{FF2B5EF4-FFF2-40B4-BE49-F238E27FC236}">
                <a16:creationId xmlns:a16="http://schemas.microsoft.com/office/drawing/2014/main" id="{96F6A2C7-3598-CD21-6050-3E0D6D078806}"/>
              </a:ext>
            </a:extLst>
          </p:cNvPr>
          <p:cNvSpPr>
            <a:spLocks noGrp="1"/>
          </p:cNvSpPr>
          <p:nvPr>
            <p:ph type="pic" sz="quarter" idx="14" hasCustomPrompt="1"/>
          </p:nvPr>
        </p:nvSpPr>
        <p:spPr>
          <a:xfrm>
            <a:off x="7660002" y="1672041"/>
            <a:ext cx="3139449" cy="3137878"/>
          </a:xfrm>
        </p:spPr>
        <p:txBody>
          <a:bodyPr/>
          <a:lstStyle/>
          <a:p>
            <a:r>
              <a:rPr lang="en-US"/>
              <a:t>Click to insert QR code image</a:t>
            </a:r>
          </a:p>
        </p:txBody>
      </p:sp>
      <p:pic>
        <p:nvPicPr>
          <p:cNvPr id="6" name="Picture 5">
            <a:extLst>
              <a:ext uri="{FF2B5EF4-FFF2-40B4-BE49-F238E27FC236}">
                <a16:creationId xmlns:a16="http://schemas.microsoft.com/office/drawing/2014/main" id="{2197A7EE-C00F-A7A8-A493-1CFD6CBBBF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81"/>
          <a:stretch/>
        </p:blipFill>
        <p:spPr>
          <a:xfrm>
            <a:off x="-9" y="-6733"/>
            <a:ext cx="12192001" cy="6864733"/>
          </a:xfrm>
          <a:prstGeom prst="rect">
            <a:avLst/>
          </a:prstGeom>
        </p:spPr>
      </p:pic>
    </p:spTree>
    <p:extLst>
      <p:ext uri="{BB962C8B-B14F-4D97-AF65-F5344CB8AC3E}">
        <p14:creationId xmlns:p14="http://schemas.microsoft.com/office/powerpoint/2010/main" val="2546199811"/>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10/18/23</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716828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B84000A-CD21-ECCD-4507-9A4D7EA99691}"/>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t="12532"/>
          <a:stretch/>
        </p:blipFill>
        <p:spPr>
          <a:xfrm>
            <a:off x="-26302" y="860338"/>
            <a:ext cx="12263285" cy="6004395"/>
          </a:xfrm>
          <a:prstGeom prst="rect">
            <a:avLst/>
          </a:prstGeom>
        </p:spPr>
      </p:pic>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solidFill>
            <a:schemeClr val="bg1"/>
          </a:solidFill>
        </p:spPr>
        <p:txBody>
          <a:bodyPr/>
          <a:lstStyle>
            <a:lvl1pPr>
              <a:defRPr/>
            </a:lvl1pPr>
          </a:lstStyle>
          <a:p>
            <a:r>
              <a:rPr lang="en-US"/>
              <a:t>Presenters</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10/18/23</a:t>
            </a:fld>
            <a:endParaRPr lang="en-US"/>
          </a:p>
        </p:txBody>
      </p:sp>
      <p:sp>
        <p:nvSpPr>
          <p:cNvPr id="6" name="Rectangle 5">
            <a:extLst>
              <a:ext uri="{FF2B5EF4-FFF2-40B4-BE49-F238E27FC236}">
                <a16:creationId xmlns:a16="http://schemas.microsoft.com/office/drawing/2014/main" id="{B79B36FE-6B80-A48B-EFBE-125FCB12C7C1}"/>
              </a:ext>
            </a:extLst>
          </p:cNvPr>
          <p:cNvSpPr/>
          <p:nvPr userDrawn="1"/>
        </p:nvSpPr>
        <p:spPr bwMode="gray">
          <a:xfrm>
            <a:off x="0" y="1258888"/>
            <a:ext cx="12192000" cy="4735512"/>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Picture Placeholder 7">
            <a:extLst>
              <a:ext uri="{FF2B5EF4-FFF2-40B4-BE49-F238E27FC236}">
                <a16:creationId xmlns:a16="http://schemas.microsoft.com/office/drawing/2014/main" id="{AA9F3C8E-7221-DE17-A364-1DD0456A5FB8}"/>
              </a:ext>
            </a:extLst>
          </p:cNvPr>
          <p:cNvSpPr>
            <a:spLocks noGrp="1"/>
          </p:cNvSpPr>
          <p:nvPr>
            <p:ph type="pic" sz="quarter" idx="13"/>
          </p:nvPr>
        </p:nvSpPr>
        <p:spPr>
          <a:xfrm>
            <a:off x="2640629" y="1872534"/>
            <a:ext cx="2657085" cy="2657085"/>
          </a:xfrm>
          <a:prstGeom prst="ellipse">
            <a:avLst/>
          </a:prstGeom>
          <a:solidFill>
            <a:schemeClr val="bg1"/>
          </a:solidFill>
          <a:ln w="57150">
            <a:solidFill>
              <a:schemeClr val="tx2"/>
            </a:solidFill>
          </a:ln>
        </p:spPr>
        <p:txBody>
          <a:bodyPr/>
          <a:lstStyle/>
          <a:p>
            <a:endParaRPr lang="en-US"/>
          </a:p>
        </p:txBody>
      </p:sp>
      <p:sp>
        <p:nvSpPr>
          <p:cNvPr id="13" name="Picture Placeholder 7">
            <a:extLst>
              <a:ext uri="{FF2B5EF4-FFF2-40B4-BE49-F238E27FC236}">
                <a16:creationId xmlns:a16="http://schemas.microsoft.com/office/drawing/2014/main" id="{7E68AD61-AAC8-2FCA-9616-2B1DD0E7DE25}"/>
              </a:ext>
            </a:extLst>
          </p:cNvPr>
          <p:cNvSpPr>
            <a:spLocks noGrp="1"/>
          </p:cNvSpPr>
          <p:nvPr>
            <p:ph type="pic" sz="quarter" idx="14"/>
          </p:nvPr>
        </p:nvSpPr>
        <p:spPr>
          <a:xfrm>
            <a:off x="6863542" y="1884441"/>
            <a:ext cx="2657085" cy="2657085"/>
          </a:xfrm>
          <a:prstGeom prst="ellipse">
            <a:avLst/>
          </a:prstGeom>
          <a:solidFill>
            <a:schemeClr val="bg1"/>
          </a:solidFill>
          <a:ln w="57150">
            <a:solidFill>
              <a:schemeClr val="tx2"/>
            </a:solidFill>
          </a:ln>
        </p:spPr>
        <p:txBody>
          <a:bodyPr/>
          <a:lstStyle/>
          <a:p>
            <a:endParaRPr lang="en-US"/>
          </a:p>
        </p:txBody>
      </p:sp>
      <p:sp>
        <p:nvSpPr>
          <p:cNvPr id="9" name="Text Placeholder 8">
            <a:extLst>
              <a:ext uri="{FF2B5EF4-FFF2-40B4-BE49-F238E27FC236}">
                <a16:creationId xmlns:a16="http://schemas.microsoft.com/office/drawing/2014/main" id="{7A525A08-EA65-CAB0-76E1-DC37BF4FCA09}"/>
              </a:ext>
            </a:extLst>
          </p:cNvPr>
          <p:cNvSpPr>
            <a:spLocks noGrp="1"/>
          </p:cNvSpPr>
          <p:nvPr>
            <p:ph type="body" sz="quarter" idx="16" hasCustomPrompt="1"/>
          </p:nvPr>
        </p:nvSpPr>
        <p:spPr>
          <a:xfrm>
            <a:off x="2612053" y="4765965"/>
            <a:ext cx="2685662" cy="882650"/>
          </a:xfrm>
        </p:spPr>
        <p:txBody>
          <a:bodyPr/>
          <a:lstStyle>
            <a:lvl1pPr algn="ctr">
              <a:defRPr sz="1600" b="1">
                <a:solidFill>
                  <a:schemeClr val="accent6"/>
                </a:solidFill>
              </a:defRPr>
            </a:lvl1pPr>
          </a:lstStyle>
          <a:p>
            <a:pPr lvl="0"/>
            <a:r>
              <a:rPr lang="en-US"/>
              <a:t>Name</a:t>
            </a:r>
          </a:p>
          <a:p>
            <a:pPr lvl="0"/>
            <a:r>
              <a:rPr lang="en-US"/>
              <a:t>Title</a:t>
            </a:r>
          </a:p>
        </p:txBody>
      </p:sp>
      <p:sp>
        <p:nvSpPr>
          <p:cNvPr id="18" name="Text Placeholder 8">
            <a:extLst>
              <a:ext uri="{FF2B5EF4-FFF2-40B4-BE49-F238E27FC236}">
                <a16:creationId xmlns:a16="http://schemas.microsoft.com/office/drawing/2014/main" id="{1D498CCD-E981-30D8-B55C-EC75047A2F59}"/>
              </a:ext>
            </a:extLst>
          </p:cNvPr>
          <p:cNvSpPr>
            <a:spLocks noGrp="1"/>
          </p:cNvSpPr>
          <p:nvPr>
            <p:ph type="body" sz="quarter" idx="17" hasCustomPrompt="1"/>
          </p:nvPr>
        </p:nvSpPr>
        <p:spPr>
          <a:xfrm>
            <a:off x="6815915" y="4765965"/>
            <a:ext cx="2685662" cy="882650"/>
          </a:xfrm>
        </p:spPr>
        <p:txBody>
          <a:bodyPr/>
          <a:lstStyle>
            <a:lvl1pPr algn="ctr">
              <a:defRPr sz="1600" b="1">
                <a:solidFill>
                  <a:schemeClr val="accent6"/>
                </a:solidFill>
              </a:defRPr>
            </a:lvl1pPr>
          </a:lstStyle>
          <a:p>
            <a:pPr lvl="0"/>
            <a:r>
              <a:rPr lang="en-US"/>
              <a:t>Name</a:t>
            </a:r>
          </a:p>
          <a:p>
            <a:pPr lvl="0"/>
            <a:r>
              <a:rPr lang="en-US"/>
              <a:t>Title</a:t>
            </a:r>
          </a:p>
        </p:txBody>
      </p:sp>
    </p:spTree>
    <p:extLst>
      <p:ext uri="{BB962C8B-B14F-4D97-AF65-F5344CB8AC3E}">
        <p14:creationId xmlns:p14="http://schemas.microsoft.com/office/powerpoint/2010/main" val="1841933283"/>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793">
          <p15:clr>
            <a:srgbClr val="FBAE40"/>
          </p15:clr>
        </p15:guide>
        <p15:guide id="4" orient="horz" pos="3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06">
    <p:bg>
      <p:bgPr>
        <a:solidFill>
          <a:srgbClr val="FBF9F4"/>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5172623" y="0"/>
            <a:ext cx="7019378" cy="6858000"/>
          </a:xfrm>
          <a:solidFill>
            <a:schemeClr val="bg1"/>
          </a:solidFill>
        </p:spPr>
        <p:txBody>
          <a:bodyPr lIns="914400" rIns="914400">
            <a:normAutofit/>
          </a:bodyPr>
          <a:lstStyle>
            <a:lvl1pPr algn="ctr">
              <a:defRPr sz="1400"/>
            </a:lvl1pPr>
          </a:lstStyle>
          <a:p>
            <a:br>
              <a:rPr lang="en-US"/>
            </a:br>
            <a:br>
              <a:rPr lang="en-US"/>
            </a:br>
            <a:r>
              <a:rPr lang="en-US"/>
              <a:t>An image should be inserted into this region, but the dimensions should remain unchanged. To access brand approved photography, visit: library.optum.com.</a:t>
            </a:r>
            <a:br>
              <a:rPr lang="en-US"/>
            </a:br>
            <a:br>
              <a:rPr lang="en-US"/>
            </a:br>
            <a:r>
              <a:rPr lang="en-US"/>
              <a:t>Accessing the above library requires users to be a part of a SECURE group: Optum_Library_Access_Photography.</a:t>
            </a:r>
            <a:br>
              <a:rPr lang="en-US"/>
            </a:br>
            <a:br>
              <a:rPr lang="en-US"/>
            </a:br>
            <a:r>
              <a:rPr lang="en-US"/>
              <a:t>Request access via Secure if necessary.</a:t>
            </a:r>
          </a:p>
        </p:txBody>
      </p:sp>
      <p:sp>
        <p:nvSpPr>
          <p:cNvPr id="5" name="Cobalt shape">
            <a:extLst>
              <a:ext uri="{FF2B5EF4-FFF2-40B4-BE49-F238E27FC236}">
                <a16:creationId xmlns:a16="http://schemas.microsoft.com/office/drawing/2014/main" id="{00C072DF-3D6A-B87B-173F-3D26ED470CCF}"/>
              </a:ext>
              <a:ext uri="{C183D7F6-B498-43B3-948B-1728B52AA6E4}">
                <adec:decorative xmlns:adec="http://schemas.microsoft.com/office/drawing/2017/decorative" val="1"/>
              </a:ext>
            </a:extLst>
          </p:cNvPr>
          <p:cNvSpPr/>
          <p:nvPr userDrawn="1"/>
        </p:nvSpPr>
        <p:spPr bwMode="gray">
          <a:xfrm>
            <a:off x="2129500" y="0"/>
            <a:ext cx="4009071" cy="6858000"/>
          </a:xfrm>
          <a:custGeom>
            <a:avLst/>
            <a:gdLst>
              <a:gd name="connsiteX0" fmla="*/ 0 w 4628032"/>
              <a:gd name="connsiteY0" fmla="*/ 0 h 6858002"/>
              <a:gd name="connsiteX1" fmla="*/ 3572827 w 4628032"/>
              <a:gd name="connsiteY1" fmla="*/ 0 h 6858002"/>
              <a:gd name="connsiteX2" fmla="*/ 3586484 w 4628032"/>
              <a:gd name="connsiteY2" fmla="*/ 19206 h 6858002"/>
              <a:gd name="connsiteX3" fmla="*/ 4628032 w 4628032"/>
              <a:gd name="connsiteY3" fmla="*/ 3429000 h 6858002"/>
              <a:gd name="connsiteX4" fmla="*/ 3586484 w 4628032"/>
              <a:gd name="connsiteY4" fmla="*/ 6838795 h 6858002"/>
              <a:gd name="connsiteX5" fmla="*/ 3572826 w 4628032"/>
              <a:gd name="connsiteY5" fmla="*/ 6858002 h 6858002"/>
              <a:gd name="connsiteX6" fmla="*/ 0 w 4628032"/>
              <a:gd name="connsiteY6"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8032" h="6858002">
                <a:moveTo>
                  <a:pt x="0" y="0"/>
                </a:moveTo>
                <a:lnTo>
                  <a:pt x="3572827" y="0"/>
                </a:lnTo>
                <a:lnTo>
                  <a:pt x="3586484" y="19206"/>
                </a:lnTo>
                <a:cubicBezTo>
                  <a:pt x="4244064" y="992551"/>
                  <a:pt x="4628032" y="2165935"/>
                  <a:pt x="4628032" y="3429000"/>
                </a:cubicBezTo>
                <a:cubicBezTo>
                  <a:pt x="4628032" y="4692065"/>
                  <a:pt x="4244064" y="5865449"/>
                  <a:pt x="3586484" y="6838795"/>
                </a:cubicBezTo>
                <a:lnTo>
                  <a:pt x="3572826" y="6858002"/>
                </a:lnTo>
                <a:lnTo>
                  <a:pt x="0" y="6858002"/>
                </a:lnTo>
                <a:close/>
              </a:path>
            </a:pathLst>
          </a:custGeom>
          <a:noFill/>
          <a:ln w="120650" cap="rnd">
            <a:solidFill>
              <a:schemeClr val="tx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10" name="Freeform 9">
            <a:extLst>
              <a:ext uri="{FF2B5EF4-FFF2-40B4-BE49-F238E27FC236}">
                <a16:creationId xmlns:a16="http://schemas.microsoft.com/office/drawing/2014/main" id="{C18CDCB4-D67A-877A-89D0-84D07BFF76CA}"/>
              </a:ext>
            </a:extLst>
          </p:cNvPr>
          <p:cNvSpPr/>
          <p:nvPr userDrawn="1"/>
        </p:nvSpPr>
        <p:spPr bwMode="gray">
          <a:xfrm>
            <a:off x="1799924" y="0"/>
            <a:ext cx="4286895" cy="6858002"/>
          </a:xfrm>
          <a:custGeom>
            <a:avLst/>
            <a:gdLst>
              <a:gd name="connsiteX0" fmla="*/ 0 w 4286895"/>
              <a:gd name="connsiteY0" fmla="*/ 0 h 6858002"/>
              <a:gd name="connsiteX1" fmla="*/ 277824 w 4286895"/>
              <a:gd name="connsiteY1" fmla="*/ 0 h 6858002"/>
              <a:gd name="connsiteX2" fmla="*/ 991402 w 4286895"/>
              <a:gd name="connsiteY2" fmla="*/ 0 h 6858002"/>
              <a:gd name="connsiteX3" fmla="*/ 3372815 w 4286895"/>
              <a:gd name="connsiteY3" fmla="*/ 0 h 6858002"/>
              <a:gd name="connsiteX4" fmla="*/ 3384646 w 4286895"/>
              <a:gd name="connsiteY4" fmla="*/ 19206 h 6858002"/>
              <a:gd name="connsiteX5" fmla="*/ 4286895 w 4286895"/>
              <a:gd name="connsiteY5" fmla="*/ 3429000 h 6858002"/>
              <a:gd name="connsiteX6" fmla="*/ 3384646 w 4286895"/>
              <a:gd name="connsiteY6" fmla="*/ 6838795 h 6858002"/>
              <a:gd name="connsiteX7" fmla="*/ 3372814 w 4286895"/>
              <a:gd name="connsiteY7" fmla="*/ 6858002 h 6858002"/>
              <a:gd name="connsiteX8" fmla="*/ 277824 w 4286895"/>
              <a:gd name="connsiteY8" fmla="*/ 6858002 h 6858002"/>
              <a:gd name="connsiteX9" fmla="*/ 277824 w 4286895"/>
              <a:gd name="connsiteY9" fmla="*/ 6858000 h 6858002"/>
              <a:gd name="connsiteX10" fmla="*/ 0 w 4286895"/>
              <a:gd name="connsiteY10"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895" h="6858002">
                <a:moveTo>
                  <a:pt x="0" y="0"/>
                </a:moveTo>
                <a:lnTo>
                  <a:pt x="277824" y="0"/>
                </a:lnTo>
                <a:lnTo>
                  <a:pt x="991402" y="0"/>
                </a:lnTo>
                <a:lnTo>
                  <a:pt x="3372815" y="0"/>
                </a:lnTo>
                <a:lnTo>
                  <a:pt x="3384646" y="19206"/>
                </a:lnTo>
                <a:cubicBezTo>
                  <a:pt x="3954280" y="992551"/>
                  <a:pt x="4286895" y="2165935"/>
                  <a:pt x="4286895" y="3429000"/>
                </a:cubicBezTo>
                <a:cubicBezTo>
                  <a:pt x="4286895" y="4692065"/>
                  <a:pt x="3954280" y="5865449"/>
                  <a:pt x="3384646" y="6838795"/>
                </a:cubicBezTo>
                <a:lnTo>
                  <a:pt x="3372814" y="6858002"/>
                </a:lnTo>
                <a:lnTo>
                  <a:pt x="277824" y="6858002"/>
                </a:lnTo>
                <a:lnTo>
                  <a:pt x="277824" y="6858000"/>
                </a:lnTo>
                <a:lnTo>
                  <a:pt x="0" y="6858000"/>
                </a:lnTo>
                <a:close/>
              </a:path>
            </a:pathLst>
          </a:custGeom>
          <a:solidFill>
            <a:srgbClr val="FC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rgbClr val="FFFFFF"/>
                </a:solidFill>
              </a:rPr>
              <a:t>v</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B7117D9-92EC-4145-9CC6-3498381960D2}" type="datetime1">
              <a:rPr lang="en-US" smtClean="0"/>
              <a:t>10/18/23</a:t>
            </a:fld>
            <a:endParaRPr lang="en-US"/>
          </a:p>
        </p:txBody>
      </p:sp>
      <p:pic>
        <p:nvPicPr>
          <p:cNvPr id="9" name="Picture 8" descr="Diagram&#10;&#10;Description automatically generated with medium confidence">
            <a:extLst>
              <a:ext uri="{FF2B5EF4-FFF2-40B4-BE49-F238E27FC236}">
                <a16:creationId xmlns:a16="http://schemas.microsoft.com/office/drawing/2014/main" id="{AE2124CE-7C6A-165A-B62A-A12FA3EF0E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88843" y="4449585"/>
            <a:ext cx="15380843" cy="2408415"/>
          </a:xfrm>
          <a:prstGeom prst="rect">
            <a:avLst/>
          </a:prstGeom>
        </p:spPr>
      </p:pic>
    </p:spTree>
    <p:extLst>
      <p:ext uri="{BB962C8B-B14F-4D97-AF65-F5344CB8AC3E}">
        <p14:creationId xmlns:p14="http://schemas.microsoft.com/office/powerpoint/2010/main" val="2554000509"/>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06">
    <p:bg>
      <p:bgPr>
        <a:solidFill>
          <a:srgbClr val="FBF9F4"/>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5172623" y="0"/>
            <a:ext cx="7019378" cy="6858000"/>
          </a:xfrm>
          <a:solidFill>
            <a:schemeClr val="bg1"/>
          </a:solidFill>
        </p:spPr>
        <p:txBody>
          <a:bodyPr lIns="914400" rIns="914400">
            <a:normAutofit/>
          </a:bodyPr>
          <a:lstStyle>
            <a:lvl1pPr algn="ctr">
              <a:defRPr sz="1400"/>
            </a:lvl1pPr>
          </a:lstStyle>
          <a:p>
            <a:br>
              <a:rPr lang="en-US"/>
            </a:br>
            <a:br>
              <a:rPr lang="en-US"/>
            </a:br>
            <a:r>
              <a:rPr lang="en-US"/>
              <a:t>An image should be inserted into this region, but the dimensions should remain unchanged. To access brand approved photography, visit: library.optum.com.</a:t>
            </a:r>
            <a:br>
              <a:rPr lang="en-US"/>
            </a:br>
            <a:br>
              <a:rPr lang="en-US"/>
            </a:br>
            <a:r>
              <a:rPr lang="en-US"/>
              <a:t>Accessing the above library requires users to be a part of a SECURE group: Optum_Library_Access_Photography.</a:t>
            </a:r>
            <a:br>
              <a:rPr lang="en-US"/>
            </a:br>
            <a:br>
              <a:rPr lang="en-US"/>
            </a:br>
            <a:r>
              <a:rPr lang="en-US"/>
              <a:t>Request access via Secure if necessary.</a:t>
            </a:r>
          </a:p>
        </p:txBody>
      </p:sp>
      <p:sp>
        <p:nvSpPr>
          <p:cNvPr id="5" name="Cobalt shape">
            <a:extLst>
              <a:ext uri="{FF2B5EF4-FFF2-40B4-BE49-F238E27FC236}">
                <a16:creationId xmlns:a16="http://schemas.microsoft.com/office/drawing/2014/main" id="{00C072DF-3D6A-B87B-173F-3D26ED470CCF}"/>
              </a:ext>
              <a:ext uri="{C183D7F6-B498-43B3-948B-1728B52AA6E4}">
                <adec:decorative xmlns:adec="http://schemas.microsoft.com/office/drawing/2017/decorative" val="1"/>
              </a:ext>
            </a:extLst>
          </p:cNvPr>
          <p:cNvSpPr/>
          <p:nvPr userDrawn="1"/>
        </p:nvSpPr>
        <p:spPr bwMode="gray">
          <a:xfrm>
            <a:off x="2129500" y="0"/>
            <a:ext cx="4009071" cy="6858000"/>
          </a:xfrm>
          <a:custGeom>
            <a:avLst/>
            <a:gdLst>
              <a:gd name="connsiteX0" fmla="*/ 0 w 4628032"/>
              <a:gd name="connsiteY0" fmla="*/ 0 h 6858002"/>
              <a:gd name="connsiteX1" fmla="*/ 3572827 w 4628032"/>
              <a:gd name="connsiteY1" fmla="*/ 0 h 6858002"/>
              <a:gd name="connsiteX2" fmla="*/ 3586484 w 4628032"/>
              <a:gd name="connsiteY2" fmla="*/ 19206 h 6858002"/>
              <a:gd name="connsiteX3" fmla="*/ 4628032 w 4628032"/>
              <a:gd name="connsiteY3" fmla="*/ 3429000 h 6858002"/>
              <a:gd name="connsiteX4" fmla="*/ 3586484 w 4628032"/>
              <a:gd name="connsiteY4" fmla="*/ 6838795 h 6858002"/>
              <a:gd name="connsiteX5" fmla="*/ 3572826 w 4628032"/>
              <a:gd name="connsiteY5" fmla="*/ 6858002 h 6858002"/>
              <a:gd name="connsiteX6" fmla="*/ 0 w 4628032"/>
              <a:gd name="connsiteY6"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8032" h="6858002">
                <a:moveTo>
                  <a:pt x="0" y="0"/>
                </a:moveTo>
                <a:lnTo>
                  <a:pt x="3572827" y="0"/>
                </a:lnTo>
                <a:lnTo>
                  <a:pt x="3586484" y="19206"/>
                </a:lnTo>
                <a:cubicBezTo>
                  <a:pt x="4244064" y="992551"/>
                  <a:pt x="4628032" y="2165935"/>
                  <a:pt x="4628032" y="3429000"/>
                </a:cubicBezTo>
                <a:cubicBezTo>
                  <a:pt x="4628032" y="4692065"/>
                  <a:pt x="4244064" y="5865449"/>
                  <a:pt x="3586484" y="6838795"/>
                </a:cubicBezTo>
                <a:lnTo>
                  <a:pt x="3572826" y="6858002"/>
                </a:lnTo>
                <a:lnTo>
                  <a:pt x="0" y="6858002"/>
                </a:lnTo>
                <a:close/>
              </a:path>
            </a:pathLst>
          </a:custGeom>
          <a:noFill/>
          <a:ln w="1206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10" name="Freeform 9">
            <a:extLst>
              <a:ext uri="{FF2B5EF4-FFF2-40B4-BE49-F238E27FC236}">
                <a16:creationId xmlns:a16="http://schemas.microsoft.com/office/drawing/2014/main" id="{5F39DCB0-667A-FD1C-AEE5-AF556933F809}"/>
              </a:ext>
            </a:extLst>
          </p:cNvPr>
          <p:cNvSpPr/>
          <p:nvPr userDrawn="1"/>
        </p:nvSpPr>
        <p:spPr bwMode="gray">
          <a:xfrm>
            <a:off x="1799924" y="0"/>
            <a:ext cx="4286895" cy="6858002"/>
          </a:xfrm>
          <a:custGeom>
            <a:avLst/>
            <a:gdLst>
              <a:gd name="connsiteX0" fmla="*/ 0 w 4286895"/>
              <a:gd name="connsiteY0" fmla="*/ 0 h 6858002"/>
              <a:gd name="connsiteX1" fmla="*/ 277824 w 4286895"/>
              <a:gd name="connsiteY1" fmla="*/ 0 h 6858002"/>
              <a:gd name="connsiteX2" fmla="*/ 991402 w 4286895"/>
              <a:gd name="connsiteY2" fmla="*/ 0 h 6858002"/>
              <a:gd name="connsiteX3" fmla="*/ 3372815 w 4286895"/>
              <a:gd name="connsiteY3" fmla="*/ 0 h 6858002"/>
              <a:gd name="connsiteX4" fmla="*/ 3384646 w 4286895"/>
              <a:gd name="connsiteY4" fmla="*/ 19206 h 6858002"/>
              <a:gd name="connsiteX5" fmla="*/ 4286895 w 4286895"/>
              <a:gd name="connsiteY5" fmla="*/ 3429000 h 6858002"/>
              <a:gd name="connsiteX6" fmla="*/ 3384646 w 4286895"/>
              <a:gd name="connsiteY6" fmla="*/ 6838795 h 6858002"/>
              <a:gd name="connsiteX7" fmla="*/ 3372814 w 4286895"/>
              <a:gd name="connsiteY7" fmla="*/ 6858002 h 6858002"/>
              <a:gd name="connsiteX8" fmla="*/ 277824 w 4286895"/>
              <a:gd name="connsiteY8" fmla="*/ 6858002 h 6858002"/>
              <a:gd name="connsiteX9" fmla="*/ 277824 w 4286895"/>
              <a:gd name="connsiteY9" fmla="*/ 6858000 h 6858002"/>
              <a:gd name="connsiteX10" fmla="*/ 0 w 4286895"/>
              <a:gd name="connsiteY10"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895" h="6858002">
                <a:moveTo>
                  <a:pt x="0" y="0"/>
                </a:moveTo>
                <a:lnTo>
                  <a:pt x="277824" y="0"/>
                </a:lnTo>
                <a:lnTo>
                  <a:pt x="991402" y="0"/>
                </a:lnTo>
                <a:lnTo>
                  <a:pt x="3372815" y="0"/>
                </a:lnTo>
                <a:lnTo>
                  <a:pt x="3384646" y="19206"/>
                </a:lnTo>
                <a:cubicBezTo>
                  <a:pt x="3954280" y="992551"/>
                  <a:pt x="4286895" y="2165935"/>
                  <a:pt x="4286895" y="3429000"/>
                </a:cubicBezTo>
                <a:cubicBezTo>
                  <a:pt x="4286895" y="4692065"/>
                  <a:pt x="3954280" y="5865449"/>
                  <a:pt x="3384646" y="6838795"/>
                </a:cubicBezTo>
                <a:lnTo>
                  <a:pt x="3372814" y="6858002"/>
                </a:lnTo>
                <a:lnTo>
                  <a:pt x="277824" y="6858002"/>
                </a:lnTo>
                <a:lnTo>
                  <a:pt x="277824" y="6858000"/>
                </a:lnTo>
                <a:lnTo>
                  <a:pt x="0" y="6858000"/>
                </a:lnTo>
                <a:close/>
              </a:path>
            </a:pathLst>
          </a:custGeom>
          <a:solidFill>
            <a:srgbClr val="FC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rgbClr val="FFFFFF"/>
                </a:solidFill>
              </a:rPr>
              <a:t>v</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B7117D9-92EC-4145-9CC6-3498381960D2}" type="datetime1">
              <a:rPr lang="en-US" smtClean="0"/>
              <a:t>10/18/23</a:t>
            </a:fld>
            <a:endParaRPr lang="en-US"/>
          </a:p>
        </p:txBody>
      </p:sp>
      <p:pic>
        <p:nvPicPr>
          <p:cNvPr id="9" name="Picture 8" descr="Diagram&#10;&#10;Description automatically generated with medium confidence">
            <a:extLst>
              <a:ext uri="{FF2B5EF4-FFF2-40B4-BE49-F238E27FC236}">
                <a16:creationId xmlns:a16="http://schemas.microsoft.com/office/drawing/2014/main" id="{2AFD5A32-5DAA-9533-3AB8-A98C6F41B8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88843" y="4449585"/>
            <a:ext cx="15380843" cy="2408415"/>
          </a:xfrm>
          <a:prstGeom prst="rect">
            <a:avLst/>
          </a:prstGeom>
        </p:spPr>
      </p:pic>
    </p:spTree>
    <p:extLst>
      <p:ext uri="{BB962C8B-B14F-4D97-AF65-F5344CB8AC3E}">
        <p14:creationId xmlns:p14="http://schemas.microsoft.com/office/powerpoint/2010/main" val="22431309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 Promise">
    <p:bg>
      <p:bgPr>
        <a:solidFill>
          <a:schemeClr val="bg1"/>
        </a:solidFill>
        <a:effectLst/>
      </p:bgPr>
    </p:bg>
    <p:spTree>
      <p:nvGrpSpPr>
        <p:cNvPr id="1" name=""/>
        <p:cNvGrpSpPr/>
        <p:nvPr/>
      </p:nvGrpSpPr>
      <p:grpSpPr>
        <a:xfrm>
          <a:off x="0" y="0"/>
          <a:ext cx="0" cy="0"/>
          <a:chOff x="0" y="0"/>
          <a:chExt cx="0" cy="0"/>
        </a:xfrm>
      </p:grpSpPr>
      <p:sp>
        <p:nvSpPr>
          <p:cNvPr id="3" name="Cobalt shape">
            <a:extLst>
              <a:ext uri="{FF2B5EF4-FFF2-40B4-BE49-F238E27FC236}">
                <a16:creationId xmlns:a16="http://schemas.microsoft.com/office/drawing/2014/main" id="{9FFDC830-D778-C9A3-4B14-48993A38B576}"/>
              </a:ext>
              <a:ext uri="{C183D7F6-B498-43B3-948B-1728B52AA6E4}">
                <adec:decorative xmlns:adec="http://schemas.microsoft.com/office/drawing/2017/decorative" val="1"/>
              </a:ext>
            </a:extLst>
          </p:cNvPr>
          <p:cNvSpPr/>
          <p:nvPr userDrawn="1"/>
        </p:nvSpPr>
        <p:spPr bwMode="gray">
          <a:xfrm>
            <a:off x="2129500" y="0"/>
            <a:ext cx="4009071" cy="6858000"/>
          </a:xfrm>
          <a:custGeom>
            <a:avLst/>
            <a:gdLst>
              <a:gd name="connsiteX0" fmla="*/ 0 w 4628032"/>
              <a:gd name="connsiteY0" fmla="*/ 0 h 6858002"/>
              <a:gd name="connsiteX1" fmla="*/ 3572827 w 4628032"/>
              <a:gd name="connsiteY1" fmla="*/ 0 h 6858002"/>
              <a:gd name="connsiteX2" fmla="*/ 3586484 w 4628032"/>
              <a:gd name="connsiteY2" fmla="*/ 19206 h 6858002"/>
              <a:gd name="connsiteX3" fmla="*/ 4628032 w 4628032"/>
              <a:gd name="connsiteY3" fmla="*/ 3429000 h 6858002"/>
              <a:gd name="connsiteX4" fmla="*/ 3586484 w 4628032"/>
              <a:gd name="connsiteY4" fmla="*/ 6838795 h 6858002"/>
              <a:gd name="connsiteX5" fmla="*/ 3572826 w 4628032"/>
              <a:gd name="connsiteY5" fmla="*/ 6858002 h 6858002"/>
              <a:gd name="connsiteX6" fmla="*/ 0 w 4628032"/>
              <a:gd name="connsiteY6"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8032" h="6858002">
                <a:moveTo>
                  <a:pt x="0" y="0"/>
                </a:moveTo>
                <a:lnTo>
                  <a:pt x="3572827" y="0"/>
                </a:lnTo>
                <a:lnTo>
                  <a:pt x="3586484" y="19206"/>
                </a:lnTo>
                <a:cubicBezTo>
                  <a:pt x="4244064" y="992551"/>
                  <a:pt x="4628032" y="2165935"/>
                  <a:pt x="4628032" y="3429000"/>
                </a:cubicBezTo>
                <a:cubicBezTo>
                  <a:pt x="4628032" y="4692065"/>
                  <a:pt x="4244064" y="5865449"/>
                  <a:pt x="3586484" y="6838795"/>
                </a:cubicBezTo>
                <a:lnTo>
                  <a:pt x="3572826" y="6858002"/>
                </a:lnTo>
                <a:lnTo>
                  <a:pt x="0" y="6858002"/>
                </a:lnTo>
                <a:close/>
              </a:path>
            </a:pathLst>
          </a:custGeom>
          <a:noFill/>
          <a:ln w="120650"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5" name="Freeform 4">
            <a:extLst>
              <a:ext uri="{FF2B5EF4-FFF2-40B4-BE49-F238E27FC236}">
                <a16:creationId xmlns:a16="http://schemas.microsoft.com/office/drawing/2014/main" id="{411E02BB-EA27-B046-3665-85350846EAC9}"/>
              </a:ext>
            </a:extLst>
          </p:cNvPr>
          <p:cNvSpPr/>
          <p:nvPr userDrawn="1"/>
        </p:nvSpPr>
        <p:spPr bwMode="gray">
          <a:xfrm>
            <a:off x="1799924" y="0"/>
            <a:ext cx="4286895" cy="6858002"/>
          </a:xfrm>
          <a:custGeom>
            <a:avLst/>
            <a:gdLst>
              <a:gd name="connsiteX0" fmla="*/ 0 w 4286895"/>
              <a:gd name="connsiteY0" fmla="*/ 0 h 6858002"/>
              <a:gd name="connsiteX1" fmla="*/ 277824 w 4286895"/>
              <a:gd name="connsiteY1" fmla="*/ 0 h 6858002"/>
              <a:gd name="connsiteX2" fmla="*/ 991402 w 4286895"/>
              <a:gd name="connsiteY2" fmla="*/ 0 h 6858002"/>
              <a:gd name="connsiteX3" fmla="*/ 3372815 w 4286895"/>
              <a:gd name="connsiteY3" fmla="*/ 0 h 6858002"/>
              <a:gd name="connsiteX4" fmla="*/ 3384646 w 4286895"/>
              <a:gd name="connsiteY4" fmla="*/ 19206 h 6858002"/>
              <a:gd name="connsiteX5" fmla="*/ 4286895 w 4286895"/>
              <a:gd name="connsiteY5" fmla="*/ 3429000 h 6858002"/>
              <a:gd name="connsiteX6" fmla="*/ 3384646 w 4286895"/>
              <a:gd name="connsiteY6" fmla="*/ 6838795 h 6858002"/>
              <a:gd name="connsiteX7" fmla="*/ 3372814 w 4286895"/>
              <a:gd name="connsiteY7" fmla="*/ 6858002 h 6858002"/>
              <a:gd name="connsiteX8" fmla="*/ 277824 w 4286895"/>
              <a:gd name="connsiteY8" fmla="*/ 6858002 h 6858002"/>
              <a:gd name="connsiteX9" fmla="*/ 277824 w 4286895"/>
              <a:gd name="connsiteY9" fmla="*/ 6858000 h 6858002"/>
              <a:gd name="connsiteX10" fmla="*/ 0 w 4286895"/>
              <a:gd name="connsiteY10"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895" h="6858002">
                <a:moveTo>
                  <a:pt x="0" y="0"/>
                </a:moveTo>
                <a:lnTo>
                  <a:pt x="277824" y="0"/>
                </a:lnTo>
                <a:lnTo>
                  <a:pt x="991402" y="0"/>
                </a:lnTo>
                <a:lnTo>
                  <a:pt x="3372815" y="0"/>
                </a:lnTo>
                <a:lnTo>
                  <a:pt x="3384646" y="19206"/>
                </a:lnTo>
                <a:cubicBezTo>
                  <a:pt x="3954280" y="992551"/>
                  <a:pt x="4286895" y="2165935"/>
                  <a:pt x="4286895" y="3429000"/>
                </a:cubicBezTo>
                <a:cubicBezTo>
                  <a:pt x="4286895" y="4692065"/>
                  <a:pt x="3954280" y="5865449"/>
                  <a:pt x="3384646" y="6838795"/>
                </a:cubicBezTo>
                <a:lnTo>
                  <a:pt x="3372814" y="6858002"/>
                </a:lnTo>
                <a:lnTo>
                  <a:pt x="277824" y="6858002"/>
                </a:lnTo>
                <a:lnTo>
                  <a:pt x="277824" y="6858000"/>
                </a:lnTo>
                <a:lnTo>
                  <a:pt x="0" y="6858000"/>
                </a:lnTo>
                <a:close/>
              </a:path>
            </a:pathLst>
          </a:custGeom>
          <a:solidFill>
            <a:schemeClr val="bg1"/>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rgbClr val="FFFFFF"/>
                </a:solidFill>
              </a:rPr>
              <a:t>v</a:t>
            </a:r>
          </a:p>
        </p:txBody>
      </p:sp>
      <p:sp>
        <p:nvSpPr>
          <p:cNvPr id="10" name="TextBox 9">
            <a:extLst>
              <a:ext uri="{FF2B5EF4-FFF2-40B4-BE49-F238E27FC236}">
                <a16:creationId xmlns:a16="http://schemas.microsoft.com/office/drawing/2014/main" id="{AAF8C1F7-0FC5-4BD5-896B-5EB9642D0AC1}"/>
              </a:ext>
            </a:extLst>
          </p:cNvPr>
          <p:cNvSpPr txBox="1"/>
          <p:nvPr userDrawn="1"/>
        </p:nvSpPr>
        <p:spPr bwMode="gray">
          <a:xfrm>
            <a:off x="463462" y="3592370"/>
            <a:ext cx="4015946" cy="623248"/>
          </a:xfrm>
          <a:prstGeom prst="rect">
            <a:avLst/>
          </a:prstGeom>
          <a:noFill/>
        </p:spPr>
        <p:txBody>
          <a:bodyPr vert="horz" wrap="square" lIns="0" tIns="0" rIns="0" bIns="0" rtlCol="0">
            <a:spAutoFit/>
          </a:bodyPr>
          <a:lstStyle/>
          <a:p>
            <a:pPr algn="l">
              <a:lnSpc>
                <a:spcPct val="90000"/>
              </a:lnSpc>
              <a:spcBef>
                <a:spcPts val="600"/>
              </a:spcBef>
            </a:pPr>
            <a:r>
              <a:rPr lang="en-US" sz="4500" b="1">
                <a:solidFill>
                  <a:schemeClr val="accent6"/>
                </a:solidFill>
              </a:rPr>
              <a:t>Better, for you</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518883"/>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10/18/23</a:t>
            </a:fld>
            <a:endParaRPr lang="en-US"/>
          </a:p>
        </p:txBody>
      </p:sp>
      <p:pic>
        <p:nvPicPr>
          <p:cNvPr id="4" name="Picture 3" descr="Diagram&#10;&#10;Description automatically generated with medium confidence">
            <a:extLst>
              <a:ext uri="{FF2B5EF4-FFF2-40B4-BE49-F238E27FC236}">
                <a16:creationId xmlns:a16="http://schemas.microsoft.com/office/drawing/2014/main" id="{1E036E96-6B81-9BF3-FAC5-A737C662AC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88843" y="4449585"/>
            <a:ext cx="15380843" cy="2408415"/>
          </a:xfrm>
          <a:prstGeom prst="rect">
            <a:avLst/>
          </a:prstGeom>
        </p:spPr>
      </p:pic>
    </p:spTree>
    <p:extLst>
      <p:ext uri="{BB962C8B-B14F-4D97-AF65-F5344CB8AC3E}">
        <p14:creationId xmlns:p14="http://schemas.microsoft.com/office/powerpoint/2010/main" val="782659486"/>
      </p:ext>
    </p:extLst>
  </p:cSld>
  <p:clrMapOvr>
    <a:masterClrMapping/>
  </p:clrMapOvr>
  <p:extLst>
    <p:ext uri="{DCECCB84-F9BA-43D5-87BE-67443E8EF086}">
      <p15:sldGuideLst xmlns:p15="http://schemas.microsoft.com/office/powerpoint/2012/main">
        <p15:guide id="2" pos="3259">
          <p15:clr>
            <a:srgbClr val="FBAE40"/>
          </p15:clr>
        </p15:guide>
        <p15:guide id="4" orient="horz" pos="284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FCF9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3CC355B-F4F9-B7DB-1EEA-24350D935CAC}"/>
              </a:ext>
            </a:extLst>
          </p:cNvPr>
          <p:cNvSpPr/>
          <p:nvPr userDrawn="1"/>
        </p:nvSpPr>
        <p:spPr bwMode="gray">
          <a:xfrm>
            <a:off x="0" y="2400301"/>
            <a:ext cx="12192000" cy="2557463"/>
          </a:xfrm>
          <a:prstGeom prst="rect">
            <a:avLst/>
          </a:prstGeom>
          <a:solidFill>
            <a:schemeClr val="bg1"/>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cxnSp>
        <p:nvCxnSpPr>
          <p:cNvPr id="15" name="Straight Connector 14">
            <a:extLst>
              <a:ext uri="{FF2B5EF4-FFF2-40B4-BE49-F238E27FC236}">
                <a16:creationId xmlns:a16="http://schemas.microsoft.com/office/drawing/2014/main" id="{B40E2437-E553-9E34-87A7-BA3A3B5A91C6}"/>
              </a:ext>
            </a:extLst>
          </p:cNvPr>
          <p:cNvCxnSpPr/>
          <p:nvPr userDrawn="1"/>
        </p:nvCxnSpPr>
        <p:spPr bwMode="gray">
          <a:xfrm>
            <a:off x="0" y="2362042"/>
            <a:ext cx="12203929" cy="0"/>
          </a:xfrm>
          <a:prstGeom prst="line">
            <a:avLst/>
          </a:prstGeom>
          <a:ln w="73025"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352425" y="2755806"/>
            <a:ext cx="5743575" cy="1218795"/>
          </a:xfrm>
        </p:spPr>
        <p:txBody>
          <a:bodyPr anchor="b"/>
          <a:lstStyle>
            <a:lvl1pPr algn="l">
              <a:defRPr sz="4400"/>
            </a:lvl1pPr>
          </a:lstStyle>
          <a:p>
            <a:r>
              <a:rPr lang="en-US"/>
              <a:t>Section title; Arial 44pt,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352425" y="4098516"/>
            <a:ext cx="5743575" cy="553998"/>
          </a:xfrm>
        </p:spPr>
        <p:txBody>
          <a:bodyPr wrap="square">
            <a:spAutoFit/>
          </a:bodyPr>
          <a:lstStyle>
            <a:lvl1pPr marL="0" indent="0" algn="ctr">
              <a:lnSpc>
                <a:spcPct val="90000"/>
              </a:lnSpc>
              <a:spcBef>
                <a:spcPts val="0"/>
              </a:spcBef>
              <a:buNone/>
              <a:defRPr sz="20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20pt,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cxnSp>
        <p:nvCxnSpPr>
          <p:cNvPr id="17" name="Straight Connector 16">
            <a:extLst>
              <a:ext uri="{FF2B5EF4-FFF2-40B4-BE49-F238E27FC236}">
                <a16:creationId xmlns:a16="http://schemas.microsoft.com/office/drawing/2014/main" id="{8B530FCC-E805-D56B-DFC8-DB46A76F8799}"/>
              </a:ext>
            </a:extLst>
          </p:cNvPr>
          <p:cNvCxnSpPr/>
          <p:nvPr userDrawn="1"/>
        </p:nvCxnSpPr>
        <p:spPr bwMode="gray">
          <a:xfrm>
            <a:off x="-24714" y="4957764"/>
            <a:ext cx="12203929" cy="0"/>
          </a:xfrm>
          <a:prstGeom prst="line">
            <a:avLst/>
          </a:prstGeom>
          <a:ln w="73025"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10/18/23</a:t>
            </a:fld>
            <a:endParaRPr lang="en-US"/>
          </a:p>
        </p:txBody>
      </p:sp>
      <p:sp>
        <p:nvSpPr>
          <p:cNvPr id="9" name="Picture Placeholder 7">
            <a:extLst>
              <a:ext uri="{FF2B5EF4-FFF2-40B4-BE49-F238E27FC236}">
                <a16:creationId xmlns:a16="http://schemas.microsoft.com/office/drawing/2014/main" id="{74A5F7CB-E5D1-D4CA-FCB4-E1DA50534FDC}"/>
              </a:ext>
            </a:extLst>
          </p:cNvPr>
          <p:cNvSpPr>
            <a:spLocks noGrp="1"/>
          </p:cNvSpPr>
          <p:nvPr>
            <p:ph type="pic" sz="quarter" idx="13"/>
          </p:nvPr>
        </p:nvSpPr>
        <p:spPr>
          <a:xfrm>
            <a:off x="6248402" y="557212"/>
            <a:ext cx="5743575" cy="5743575"/>
          </a:xfrm>
          <a:prstGeom prst="ellipse">
            <a:avLst/>
          </a:prstGeom>
          <a:solidFill>
            <a:schemeClr val="bg1"/>
          </a:solidFill>
          <a:ln w="95250">
            <a:solidFill>
              <a:schemeClr val="tx2"/>
            </a:solidFill>
          </a:ln>
        </p:spPr>
        <p:txBody>
          <a:bodyPr/>
          <a:lstStyle/>
          <a:p>
            <a:endParaRPr lang="en-US"/>
          </a:p>
        </p:txBody>
      </p:sp>
      <p:pic>
        <p:nvPicPr>
          <p:cNvPr id="12" name="Optum logo" descr="Optum">
            <a:extLst>
              <a:ext uri="{FF2B5EF4-FFF2-40B4-BE49-F238E27FC236}">
                <a16:creationId xmlns:a16="http://schemas.microsoft.com/office/drawing/2014/main" id="{4F532F78-9416-4F23-FDAA-F685D548FACE}"/>
              </a:ext>
              <a:ext uri="{C183D7F6-B498-43B3-948B-1728B52AA6E4}">
                <adec:decorative xmlns:adec="http://schemas.microsoft.com/office/drawing/2017/decorative" val="0"/>
              </a:ext>
            </a:extLst>
          </p:cNvPr>
          <p:cNvPicPr>
            <a:picLocks noRot="1" noChangeAspect="1" noMove="1" noResize="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2465869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47AE5A-A62D-6563-9015-8F0D18472D8C}"/>
              </a:ext>
            </a:extLst>
          </p:cNvPr>
          <p:cNvSpPr/>
          <p:nvPr userDrawn="1"/>
        </p:nvSpPr>
        <p:spPr bwMode="gray">
          <a:xfrm>
            <a:off x="0" y="2400301"/>
            <a:ext cx="12192000" cy="2557463"/>
          </a:xfrm>
          <a:prstGeom prst="rect">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352425" y="2755806"/>
            <a:ext cx="5743575" cy="1218795"/>
          </a:xfrm>
        </p:spPr>
        <p:txBody>
          <a:bodyPr anchor="b"/>
          <a:lstStyle>
            <a:lvl1pPr algn="l">
              <a:defRPr sz="4400">
                <a:solidFill>
                  <a:schemeClr val="bg1"/>
                </a:solidFill>
              </a:defRPr>
            </a:lvl1pPr>
          </a:lstStyle>
          <a:p>
            <a:r>
              <a:rPr lang="en-US"/>
              <a:t>Section title; Arial 44pt,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352425" y="4098516"/>
            <a:ext cx="5743575" cy="553998"/>
          </a:xfrm>
        </p:spPr>
        <p:txBody>
          <a:bodyPr wrap="square">
            <a:spAutoFit/>
          </a:bodyPr>
          <a:lstStyle>
            <a:lvl1pPr marL="0" indent="0" algn="ctr">
              <a:lnSpc>
                <a:spcPct val="90000"/>
              </a:lnSpc>
              <a:spcBef>
                <a:spcPts val="0"/>
              </a:spcBef>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Section subtitle (optional); Arial 20pt,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10/18/23</a:t>
            </a:fld>
            <a:endParaRPr lang="en-US"/>
          </a:p>
        </p:txBody>
      </p:sp>
      <p:sp>
        <p:nvSpPr>
          <p:cNvPr id="8" name="Picture Placeholder 7">
            <a:extLst>
              <a:ext uri="{FF2B5EF4-FFF2-40B4-BE49-F238E27FC236}">
                <a16:creationId xmlns:a16="http://schemas.microsoft.com/office/drawing/2014/main" id="{F231F67F-6EB0-6E85-D238-2A8DC7266A16}"/>
              </a:ext>
            </a:extLst>
          </p:cNvPr>
          <p:cNvSpPr>
            <a:spLocks noGrp="1"/>
          </p:cNvSpPr>
          <p:nvPr>
            <p:ph type="pic" sz="quarter" idx="13"/>
          </p:nvPr>
        </p:nvSpPr>
        <p:spPr>
          <a:xfrm>
            <a:off x="6248402" y="557212"/>
            <a:ext cx="5743575" cy="5743575"/>
          </a:xfrm>
          <a:prstGeom prst="ellipse">
            <a:avLst/>
          </a:prstGeom>
          <a:solidFill>
            <a:schemeClr val="bg1"/>
          </a:solidFill>
          <a:ln w="95250">
            <a:solidFill>
              <a:schemeClr val="accent6"/>
            </a:solidFill>
          </a:ln>
        </p:spPr>
        <p:txBody>
          <a:bodyPr/>
          <a:lstStyle/>
          <a:p>
            <a:endParaRPr lang="en-US"/>
          </a:p>
        </p:txBody>
      </p:sp>
      <p:pic>
        <p:nvPicPr>
          <p:cNvPr id="12" name="Optum logo" descr="Optum">
            <a:extLst>
              <a:ext uri="{FF2B5EF4-FFF2-40B4-BE49-F238E27FC236}">
                <a16:creationId xmlns:a16="http://schemas.microsoft.com/office/drawing/2014/main" id="{65C60964-644B-7089-6960-41493D42A8CD}"/>
              </a:ext>
              <a:ext uri="{C183D7F6-B498-43B3-948B-1728B52AA6E4}">
                <adec:decorative xmlns:adec="http://schemas.microsoft.com/office/drawing/2017/decorative" val="0"/>
              </a:ext>
            </a:extLst>
          </p:cNvPr>
          <p:cNvPicPr>
            <a:picLocks noRot="1" noChangeAspect="1" noMove="1" noResize="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5492543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2A76777-71FB-90C1-1516-D888C91B3A31}"/>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t="12532"/>
          <a:stretch/>
        </p:blipFill>
        <p:spPr>
          <a:xfrm>
            <a:off x="-26302" y="860338"/>
            <a:ext cx="12263285" cy="6004395"/>
          </a:xfrm>
          <a:prstGeom prst="rect">
            <a:avLst/>
          </a:prstGeom>
        </p:spPr>
      </p:pic>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solidFill>
            <a:schemeClr val="bg1"/>
          </a:solidFill>
        </p:spPr>
        <p:txBody>
          <a:bodyPr/>
          <a:lstStyle>
            <a:lvl1pPr>
              <a:defRPr/>
            </a:lvl1pPr>
          </a:lstStyle>
          <a:p>
            <a:r>
              <a:rPr lang="en-US"/>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10/18/23</a:t>
            </a:fld>
            <a:endParaRPr lang="en-US"/>
          </a:p>
        </p:txBody>
      </p:sp>
      <p:sp>
        <p:nvSpPr>
          <p:cNvPr id="6" name="Text Placeholder 7">
            <a:extLst>
              <a:ext uri="{FF2B5EF4-FFF2-40B4-BE49-F238E27FC236}">
                <a16:creationId xmlns:a16="http://schemas.microsoft.com/office/drawing/2014/main" id="{9AECF5E8-95BC-C197-A2F5-A4B7A425BF9B}"/>
              </a:ext>
            </a:extLst>
          </p:cNvPr>
          <p:cNvSpPr>
            <a:spLocks noGrp="1"/>
          </p:cNvSpPr>
          <p:nvPr>
            <p:ph type="body" sz="quarter" idx="14"/>
          </p:nvPr>
        </p:nvSpPr>
        <p:spPr>
          <a:xfrm>
            <a:off x="457199" y="1258888"/>
            <a:ext cx="11274425" cy="4735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012413"/>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B84000A-CD21-ECCD-4507-9A4D7EA99691}"/>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t="12532"/>
          <a:stretch/>
        </p:blipFill>
        <p:spPr>
          <a:xfrm>
            <a:off x="-26302" y="860338"/>
            <a:ext cx="12263285" cy="6004395"/>
          </a:xfrm>
          <a:prstGeom prst="rect">
            <a:avLst/>
          </a:prstGeom>
        </p:spPr>
      </p:pic>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solidFill>
            <a:schemeClr val="bg1"/>
          </a:solidFill>
        </p:spPr>
        <p:txBody>
          <a:bodyPr/>
          <a:lstStyle>
            <a:lvl1pPr>
              <a:defRPr/>
            </a:lvl1pPr>
          </a:lstStyle>
          <a:p>
            <a:r>
              <a:rPr lang="en-US"/>
              <a:t>Meet the team</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10/18/23</a:t>
            </a:fld>
            <a:endParaRPr lang="en-US"/>
          </a:p>
        </p:txBody>
      </p:sp>
      <p:sp>
        <p:nvSpPr>
          <p:cNvPr id="6" name="Rectangle 5">
            <a:extLst>
              <a:ext uri="{FF2B5EF4-FFF2-40B4-BE49-F238E27FC236}">
                <a16:creationId xmlns:a16="http://schemas.microsoft.com/office/drawing/2014/main" id="{B79B36FE-6B80-A48B-EFBE-125FCB12C7C1}"/>
              </a:ext>
            </a:extLst>
          </p:cNvPr>
          <p:cNvSpPr/>
          <p:nvPr userDrawn="1"/>
        </p:nvSpPr>
        <p:spPr bwMode="gray">
          <a:xfrm>
            <a:off x="0" y="1258888"/>
            <a:ext cx="12192000" cy="4735512"/>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10" name="Oval 9">
            <a:extLst>
              <a:ext uri="{FF2B5EF4-FFF2-40B4-BE49-F238E27FC236}">
                <a16:creationId xmlns:a16="http://schemas.microsoft.com/office/drawing/2014/main" id="{FBF11C5B-13E9-1896-1E9E-E3E7FC64B66A}"/>
              </a:ext>
            </a:extLst>
          </p:cNvPr>
          <p:cNvSpPr/>
          <p:nvPr userDrawn="1"/>
        </p:nvSpPr>
        <p:spPr bwMode="gray">
          <a:xfrm>
            <a:off x="549307" y="1957777"/>
            <a:ext cx="2657085" cy="2657085"/>
          </a:xfrm>
          <a:prstGeom prst="ellipse">
            <a:avLst/>
          </a:prstGeom>
          <a:noFill/>
          <a:ln w="41275"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Picture Placeholder 7">
            <a:extLst>
              <a:ext uri="{FF2B5EF4-FFF2-40B4-BE49-F238E27FC236}">
                <a16:creationId xmlns:a16="http://schemas.microsoft.com/office/drawing/2014/main" id="{AA9F3C8E-7221-DE17-A364-1DD0456A5FB8}"/>
              </a:ext>
            </a:extLst>
          </p:cNvPr>
          <p:cNvSpPr>
            <a:spLocks noGrp="1"/>
          </p:cNvSpPr>
          <p:nvPr>
            <p:ph type="pic" sz="quarter" idx="13"/>
          </p:nvPr>
        </p:nvSpPr>
        <p:spPr>
          <a:xfrm>
            <a:off x="577883" y="1986353"/>
            <a:ext cx="2657085" cy="2657085"/>
          </a:xfrm>
          <a:prstGeom prst="ellipse">
            <a:avLst/>
          </a:prstGeom>
          <a:solidFill>
            <a:schemeClr val="bg1"/>
          </a:solidFill>
          <a:ln w="57150">
            <a:solidFill>
              <a:schemeClr val="tx2"/>
            </a:solidFill>
          </a:ln>
        </p:spPr>
        <p:txBody>
          <a:bodyPr/>
          <a:lstStyle/>
          <a:p>
            <a:endParaRPr lang="en-US"/>
          </a:p>
        </p:txBody>
      </p:sp>
      <p:sp>
        <p:nvSpPr>
          <p:cNvPr id="11" name="Oval 10">
            <a:extLst>
              <a:ext uri="{FF2B5EF4-FFF2-40B4-BE49-F238E27FC236}">
                <a16:creationId xmlns:a16="http://schemas.microsoft.com/office/drawing/2014/main" id="{8F818BD0-548A-7BFD-BA7E-5C91B25D19E2}"/>
              </a:ext>
            </a:extLst>
          </p:cNvPr>
          <p:cNvSpPr/>
          <p:nvPr userDrawn="1"/>
        </p:nvSpPr>
        <p:spPr bwMode="gray">
          <a:xfrm>
            <a:off x="701707" y="2110177"/>
            <a:ext cx="2657085" cy="2657085"/>
          </a:xfrm>
          <a:prstGeom prst="ellipse">
            <a:avLst/>
          </a:prstGeom>
          <a:noFill/>
          <a:ln w="41275"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12" name="Oval 11">
            <a:extLst>
              <a:ext uri="{FF2B5EF4-FFF2-40B4-BE49-F238E27FC236}">
                <a16:creationId xmlns:a16="http://schemas.microsoft.com/office/drawing/2014/main" id="{BFB7682F-1760-75E1-8714-FA4B6B6407DD}"/>
              </a:ext>
            </a:extLst>
          </p:cNvPr>
          <p:cNvSpPr/>
          <p:nvPr userDrawn="1"/>
        </p:nvSpPr>
        <p:spPr bwMode="gray">
          <a:xfrm>
            <a:off x="4772220" y="1969684"/>
            <a:ext cx="2657085" cy="2657085"/>
          </a:xfrm>
          <a:prstGeom prst="ellipse">
            <a:avLst/>
          </a:prstGeom>
          <a:noFill/>
          <a:ln w="41275"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13" name="Picture Placeholder 7">
            <a:extLst>
              <a:ext uri="{FF2B5EF4-FFF2-40B4-BE49-F238E27FC236}">
                <a16:creationId xmlns:a16="http://schemas.microsoft.com/office/drawing/2014/main" id="{7E68AD61-AAC8-2FCA-9616-2B1DD0E7DE25}"/>
              </a:ext>
            </a:extLst>
          </p:cNvPr>
          <p:cNvSpPr>
            <a:spLocks noGrp="1"/>
          </p:cNvSpPr>
          <p:nvPr>
            <p:ph type="pic" sz="quarter" idx="14"/>
          </p:nvPr>
        </p:nvSpPr>
        <p:spPr>
          <a:xfrm>
            <a:off x="4800796" y="1998260"/>
            <a:ext cx="2657085" cy="2657085"/>
          </a:xfrm>
          <a:prstGeom prst="ellipse">
            <a:avLst/>
          </a:prstGeom>
          <a:solidFill>
            <a:schemeClr val="bg1"/>
          </a:solidFill>
          <a:ln w="57150">
            <a:solidFill>
              <a:schemeClr val="tx2"/>
            </a:solidFill>
          </a:ln>
        </p:spPr>
        <p:txBody>
          <a:bodyPr/>
          <a:lstStyle/>
          <a:p>
            <a:endParaRPr lang="en-US"/>
          </a:p>
        </p:txBody>
      </p:sp>
      <p:sp>
        <p:nvSpPr>
          <p:cNvPr id="14" name="Oval 13">
            <a:extLst>
              <a:ext uri="{FF2B5EF4-FFF2-40B4-BE49-F238E27FC236}">
                <a16:creationId xmlns:a16="http://schemas.microsoft.com/office/drawing/2014/main" id="{C15B78C1-9636-B5C8-585C-1F73EB4F2E46}"/>
              </a:ext>
            </a:extLst>
          </p:cNvPr>
          <p:cNvSpPr/>
          <p:nvPr userDrawn="1"/>
        </p:nvSpPr>
        <p:spPr bwMode="gray">
          <a:xfrm>
            <a:off x="4924620" y="2122084"/>
            <a:ext cx="2657085" cy="2657085"/>
          </a:xfrm>
          <a:prstGeom prst="ellipse">
            <a:avLst/>
          </a:prstGeom>
          <a:noFill/>
          <a:ln w="41275"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15" name="Oval 14">
            <a:extLst>
              <a:ext uri="{FF2B5EF4-FFF2-40B4-BE49-F238E27FC236}">
                <a16:creationId xmlns:a16="http://schemas.microsoft.com/office/drawing/2014/main" id="{69E21B9E-6FAA-5A0F-6F87-6C77B43155D1}"/>
              </a:ext>
            </a:extLst>
          </p:cNvPr>
          <p:cNvSpPr/>
          <p:nvPr userDrawn="1"/>
        </p:nvSpPr>
        <p:spPr bwMode="gray">
          <a:xfrm>
            <a:off x="8833208" y="1886536"/>
            <a:ext cx="2657085" cy="2657085"/>
          </a:xfrm>
          <a:prstGeom prst="ellipse">
            <a:avLst/>
          </a:prstGeom>
          <a:noFill/>
          <a:ln w="41275"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16" name="Picture Placeholder 7">
            <a:extLst>
              <a:ext uri="{FF2B5EF4-FFF2-40B4-BE49-F238E27FC236}">
                <a16:creationId xmlns:a16="http://schemas.microsoft.com/office/drawing/2014/main" id="{14115626-ADDA-B471-2C24-BB24B9EC60B9}"/>
              </a:ext>
            </a:extLst>
          </p:cNvPr>
          <p:cNvSpPr>
            <a:spLocks noGrp="1"/>
          </p:cNvSpPr>
          <p:nvPr>
            <p:ph type="pic" sz="quarter" idx="15"/>
          </p:nvPr>
        </p:nvSpPr>
        <p:spPr>
          <a:xfrm>
            <a:off x="8861784" y="1915112"/>
            <a:ext cx="2657085" cy="2657085"/>
          </a:xfrm>
          <a:prstGeom prst="ellipse">
            <a:avLst/>
          </a:prstGeom>
          <a:solidFill>
            <a:schemeClr val="bg1"/>
          </a:solidFill>
          <a:ln w="57150">
            <a:solidFill>
              <a:schemeClr val="tx2"/>
            </a:solidFill>
          </a:ln>
        </p:spPr>
        <p:txBody>
          <a:bodyPr/>
          <a:lstStyle/>
          <a:p>
            <a:endParaRPr lang="en-US"/>
          </a:p>
        </p:txBody>
      </p:sp>
      <p:sp>
        <p:nvSpPr>
          <p:cNvPr id="17" name="Oval 16">
            <a:extLst>
              <a:ext uri="{FF2B5EF4-FFF2-40B4-BE49-F238E27FC236}">
                <a16:creationId xmlns:a16="http://schemas.microsoft.com/office/drawing/2014/main" id="{1217EE37-6931-2EFD-6C52-D3A342BE1B86}"/>
              </a:ext>
            </a:extLst>
          </p:cNvPr>
          <p:cNvSpPr/>
          <p:nvPr userDrawn="1"/>
        </p:nvSpPr>
        <p:spPr bwMode="gray">
          <a:xfrm>
            <a:off x="8985608" y="2038936"/>
            <a:ext cx="2657085" cy="2657085"/>
          </a:xfrm>
          <a:prstGeom prst="ellipse">
            <a:avLst/>
          </a:prstGeom>
          <a:noFill/>
          <a:ln w="41275" cap="rnd">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9" name="Text Placeholder 8">
            <a:extLst>
              <a:ext uri="{FF2B5EF4-FFF2-40B4-BE49-F238E27FC236}">
                <a16:creationId xmlns:a16="http://schemas.microsoft.com/office/drawing/2014/main" id="{7A525A08-EA65-CAB0-76E1-DC37BF4FCA09}"/>
              </a:ext>
            </a:extLst>
          </p:cNvPr>
          <p:cNvSpPr>
            <a:spLocks noGrp="1"/>
          </p:cNvSpPr>
          <p:nvPr>
            <p:ph type="body" sz="quarter" idx="16" hasCustomPrompt="1"/>
          </p:nvPr>
        </p:nvSpPr>
        <p:spPr>
          <a:xfrm>
            <a:off x="549307" y="4879784"/>
            <a:ext cx="2685662" cy="882650"/>
          </a:xfrm>
        </p:spPr>
        <p:txBody>
          <a:bodyPr/>
          <a:lstStyle>
            <a:lvl1pPr algn="ctr">
              <a:defRPr sz="1600" b="1">
                <a:solidFill>
                  <a:schemeClr val="accent6"/>
                </a:solidFill>
              </a:defRPr>
            </a:lvl1pPr>
          </a:lstStyle>
          <a:p>
            <a:pPr lvl="0"/>
            <a:r>
              <a:rPr lang="en-US"/>
              <a:t>Name</a:t>
            </a:r>
          </a:p>
          <a:p>
            <a:pPr lvl="0"/>
            <a:r>
              <a:rPr lang="en-US"/>
              <a:t>Title</a:t>
            </a:r>
          </a:p>
        </p:txBody>
      </p:sp>
      <p:sp>
        <p:nvSpPr>
          <p:cNvPr id="18" name="Text Placeholder 8">
            <a:extLst>
              <a:ext uri="{FF2B5EF4-FFF2-40B4-BE49-F238E27FC236}">
                <a16:creationId xmlns:a16="http://schemas.microsoft.com/office/drawing/2014/main" id="{1D498CCD-E981-30D8-B55C-EC75047A2F59}"/>
              </a:ext>
            </a:extLst>
          </p:cNvPr>
          <p:cNvSpPr>
            <a:spLocks noGrp="1"/>
          </p:cNvSpPr>
          <p:nvPr>
            <p:ph type="body" sz="quarter" idx="17" hasCustomPrompt="1"/>
          </p:nvPr>
        </p:nvSpPr>
        <p:spPr>
          <a:xfrm>
            <a:off x="4753169" y="4879784"/>
            <a:ext cx="2685662" cy="882650"/>
          </a:xfrm>
        </p:spPr>
        <p:txBody>
          <a:bodyPr/>
          <a:lstStyle>
            <a:lvl1pPr algn="ctr">
              <a:defRPr sz="1600" b="1">
                <a:solidFill>
                  <a:schemeClr val="accent6"/>
                </a:solidFill>
              </a:defRPr>
            </a:lvl1pPr>
          </a:lstStyle>
          <a:p>
            <a:pPr lvl="0"/>
            <a:r>
              <a:rPr lang="en-US"/>
              <a:t>Name</a:t>
            </a:r>
          </a:p>
          <a:p>
            <a:pPr lvl="0"/>
            <a:r>
              <a:rPr lang="en-US"/>
              <a:t>Title</a:t>
            </a:r>
          </a:p>
        </p:txBody>
      </p:sp>
      <p:sp>
        <p:nvSpPr>
          <p:cNvPr id="19" name="Text Placeholder 8">
            <a:extLst>
              <a:ext uri="{FF2B5EF4-FFF2-40B4-BE49-F238E27FC236}">
                <a16:creationId xmlns:a16="http://schemas.microsoft.com/office/drawing/2014/main" id="{3495B670-9ED1-57BD-0309-354C5C14CBF2}"/>
              </a:ext>
            </a:extLst>
          </p:cNvPr>
          <p:cNvSpPr>
            <a:spLocks noGrp="1"/>
          </p:cNvSpPr>
          <p:nvPr>
            <p:ph type="body" sz="quarter" idx="18" hasCustomPrompt="1"/>
          </p:nvPr>
        </p:nvSpPr>
        <p:spPr>
          <a:xfrm>
            <a:off x="8833208" y="4879784"/>
            <a:ext cx="2685662" cy="882650"/>
          </a:xfrm>
        </p:spPr>
        <p:txBody>
          <a:bodyPr/>
          <a:lstStyle>
            <a:lvl1pPr algn="ctr">
              <a:defRPr sz="1600" b="1">
                <a:solidFill>
                  <a:schemeClr val="accent6"/>
                </a:solidFill>
              </a:defRPr>
            </a:lvl1pPr>
          </a:lstStyle>
          <a:p>
            <a:pPr lvl="0"/>
            <a:r>
              <a:rPr lang="en-US"/>
              <a:t>Name</a:t>
            </a:r>
          </a:p>
          <a:p>
            <a:pPr lvl="0"/>
            <a:r>
              <a:rPr lang="en-US"/>
              <a:t>Title</a:t>
            </a:r>
          </a:p>
        </p:txBody>
      </p:sp>
    </p:spTree>
    <p:extLst>
      <p:ext uri="{BB962C8B-B14F-4D97-AF65-F5344CB8AC3E}">
        <p14:creationId xmlns:p14="http://schemas.microsoft.com/office/powerpoint/2010/main" val="132694412"/>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10/18/23</a:t>
            </a:fld>
            <a:endParaRPr lang="en-US"/>
          </a:p>
        </p:txBody>
      </p:sp>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670" r:id="rId1"/>
    <p:sldLayoutId id="2147483701" r:id="rId2"/>
    <p:sldLayoutId id="2147483688" r:id="rId3"/>
    <p:sldLayoutId id="2147483712" r:id="rId4"/>
    <p:sldLayoutId id="2147483703" r:id="rId5"/>
    <p:sldLayoutId id="2147483685" r:id="rId6"/>
    <p:sldLayoutId id="2147483706" r:id="rId7"/>
    <p:sldLayoutId id="2147483654" r:id="rId8"/>
    <p:sldLayoutId id="2147483711" r:id="rId9"/>
    <p:sldLayoutId id="2147483708" r:id="rId10"/>
    <p:sldLayoutId id="2147483709" r:id="rId11"/>
    <p:sldLayoutId id="2147483662" r:id="rId12"/>
    <p:sldLayoutId id="2147483683" r:id="rId13"/>
    <p:sldLayoutId id="2147483650" r:id="rId14"/>
    <p:sldLayoutId id="2147483655" r:id="rId15"/>
    <p:sldLayoutId id="2147483713" r:id="rId16"/>
    <p:sldLayoutId id="2147483664" r:id="rId17"/>
    <p:sldLayoutId id="2147483696" r:id="rId18"/>
    <p:sldLayoutId id="2147483695" r:id="rId19"/>
    <p:sldLayoutId id="2147483697" r:id="rId20"/>
    <p:sldLayoutId id="2147483692" r:id="rId21"/>
    <p:sldLayoutId id="2147483698" r:id="rId22"/>
    <p:sldLayoutId id="2147483663" r:id="rId23"/>
    <p:sldLayoutId id="2147483652" r:id="rId24"/>
    <p:sldLayoutId id="2147483653" r:id="rId25"/>
    <p:sldLayoutId id="2147483714" r:id="rId26"/>
    <p:sldLayoutId id="2147483715" r:id="rId27"/>
    <p:sldLayoutId id="2147483716" r:id="rId28"/>
  </p:sldLayoutIdLst>
  <p:hf sldNum="0" hdr="0" ftr="0" dt="0"/>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hyperlink" Target="http://medium.com/@dmccreary" TargetMode="Externa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enaicoe.goto.optum.com/" TargetMode="Externa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stage-pixel-analytics.optum.com/CSESelfService/app/kibana#/dashboard/0de81240-683d-11ed-823e-57fb75152834"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5C9F0-1E5F-41A2-B195-1D907C831EFF}"/>
              </a:ext>
            </a:extLst>
          </p:cNvPr>
          <p:cNvSpPr>
            <a:spLocks noGrp="1"/>
          </p:cNvSpPr>
          <p:nvPr>
            <p:ph type="title"/>
          </p:nvPr>
        </p:nvSpPr>
        <p:spPr>
          <a:xfrm>
            <a:off x="463462" y="3131354"/>
            <a:ext cx="4709160" cy="1208968"/>
          </a:xfrm>
        </p:spPr>
        <p:txBody>
          <a:bodyPr/>
          <a:lstStyle/>
          <a:p>
            <a:r>
              <a:rPr lang="en-US" dirty="0"/>
              <a:t>Prompt Engineering</a:t>
            </a:r>
          </a:p>
        </p:txBody>
      </p:sp>
      <p:sp>
        <p:nvSpPr>
          <p:cNvPr id="4" name="Text Placeholder 3">
            <a:extLst>
              <a:ext uri="{FF2B5EF4-FFF2-40B4-BE49-F238E27FC236}">
                <a16:creationId xmlns:a16="http://schemas.microsoft.com/office/drawing/2014/main" id="{AC459C65-9C64-4A7D-8215-5C15579A0ACD}"/>
              </a:ext>
            </a:extLst>
          </p:cNvPr>
          <p:cNvSpPr>
            <a:spLocks noGrp="1"/>
          </p:cNvSpPr>
          <p:nvPr>
            <p:ph type="body" sz="quarter" idx="10"/>
          </p:nvPr>
        </p:nvSpPr>
        <p:spPr>
          <a:xfrm>
            <a:off x="463462" y="4693056"/>
            <a:ext cx="4709160" cy="553998"/>
          </a:xfrm>
        </p:spPr>
        <p:txBody>
          <a:bodyPr/>
          <a:lstStyle/>
          <a:p>
            <a:r>
              <a:rPr lang="en-US" b="1" dirty="0"/>
              <a:t>Dan McCreary</a:t>
            </a:r>
          </a:p>
          <a:p>
            <a:r>
              <a:rPr lang="en-US" dirty="0"/>
              <a:t>Distinguished Engineer</a:t>
            </a:r>
          </a:p>
        </p:txBody>
      </p:sp>
      <p:sp>
        <p:nvSpPr>
          <p:cNvPr id="5" name="Text Placeholder 4">
            <a:extLst>
              <a:ext uri="{FF2B5EF4-FFF2-40B4-BE49-F238E27FC236}">
                <a16:creationId xmlns:a16="http://schemas.microsoft.com/office/drawing/2014/main" id="{B3995963-972A-4FA6-83A5-DEBB43FDE422}"/>
              </a:ext>
            </a:extLst>
          </p:cNvPr>
          <p:cNvSpPr>
            <a:spLocks noGrp="1"/>
          </p:cNvSpPr>
          <p:nvPr>
            <p:ph type="body" sz="quarter" idx="11"/>
          </p:nvPr>
        </p:nvSpPr>
        <p:spPr/>
        <p:txBody>
          <a:bodyPr>
            <a:normAutofit/>
          </a:bodyPr>
          <a:lstStyle/>
          <a:p>
            <a:r>
              <a:rPr lang="en-US" dirty="0"/>
              <a:t>Dev Days 2023</a:t>
            </a:r>
          </a:p>
        </p:txBody>
      </p:sp>
      <p:pic>
        <p:nvPicPr>
          <p:cNvPr id="2" name="Picture 1">
            <a:extLst>
              <a:ext uri="{FF2B5EF4-FFF2-40B4-BE49-F238E27FC236}">
                <a16:creationId xmlns:a16="http://schemas.microsoft.com/office/drawing/2014/main" id="{21E88897-9795-5943-F30B-75214F39A4D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0518" b="21195"/>
          <a:stretch/>
        </p:blipFill>
        <p:spPr>
          <a:xfrm>
            <a:off x="298326" y="1781514"/>
            <a:ext cx="4195297" cy="830997"/>
          </a:xfrm>
          <a:prstGeom prst="rect">
            <a:avLst/>
          </a:prstGeom>
        </p:spPr>
      </p:pic>
      <p:sp>
        <p:nvSpPr>
          <p:cNvPr id="6" name="TextBox 5">
            <a:extLst>
              <a:ext uri="{FF2B5EF4-FFF2-40B4-BE49-F238E27FC236}">
                <a16:creationId xmlns:a16="http://schemas.microsoft.com/office/drawing/2014/main" id="{DC4DC5FD-2D19-48DF-2952-E073B8A342D5}"/>
              </a:ext>
            </a:extLst>
          </p:cNvPr>
          <p:cNvSpPr txBox="1"/>
          <p:nvPr/>
        </p:nvSpPr>
        <p:spPr bwMode="gray">
          <a:xfrm>
            <a:off x="-94593" y="536028"/>
            <a:ext cx="65" cy="215444"/>
          </a:xfrm>
          <a:prstGeom prst="rect">
            <a:avLst/>
          </a:prstGeom>
          <a:noFill/>
        </p:spPr>
        <p:txBody>
          <a:bodyPr vert="horz" wrap="none" lIns="0" tIns="0" rIns="0" bIns="0" rtlCol="0">
            <a:spAutoFit/>
          </a:bodyPr>
          <a:lstStyle/>
          <a:p>
            <a:pPr algn="l">
              <a:spcBef>
                <a:spcPts val="600"/>
              </a:spcBef>
            </a:pPr>
            <a:endParaRPr lang="en-US" sz="1400" dirty="0"/>
          </a:p>
        </p:txBody>
      </p:sp>
    </p:spTree>
    <p:extLst>
      <p:ext uri="{BB962C8B-B14F-4D97-AF65-F5344CB8AC3E}">
        <p14:creationId xmlns:p14="http://schemas.microsoft.com/office/powerpoint/2010/main" val="3587813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26F88A6-E46C-0D02-4F8A-67F607BB5726}"/>
              </a:ext>
            </a:extLst>
          </p:cNvPr>
          <p:cNvSpPr>
            <a:spLocks noGrp="1"/>
          </p:cNvSpPr>
          <p:nvPr>
            <p:ph type="title"/>
          </p:nvPr>
        </p:nvSpPr>
        <p:spPr>
          <a:xfrm>
            <a:off x="444925" y="414491"/>
            <a:ext cx="9601200" cy="304699"/>
          </a:xfrm>
        </p:spPr>
        <p:txBody>
          <a:bodyPr/>
          <a:lstStyle/>
          <a:p>
            <a:r>
              <a:rPr lang="en-US"/>
              <a:t>Many Employees Learn Prompt Engineering “on the side”</a:t>
            </a:r>
          </a:p>
        </p:txBody>
      </p:sp>
      <p:pic>
        <p:nvPicPr>
          <p:cNvPr id="20" name="Picture 19">
            <a:extLst>
              <a:ext uri="{FF2B5EF4-FFF2-40B4-BE49-F238E27FC236}">
                <a16:creationId xmlns:a16="http://schemas.microsoft.com/office/drawing/2014/main" id="{7E773272-60F5-F166-9B3E-90483E640E49}"/>
              </a:ext>
            </a:extLst>
          </p:cNvPr>
          <p:cNvPicPr>
            <a:picLocks noChangeAspect="1"/>
          </p:cNvPicPr>
          <p:nvPr/>
        </p:nvPicPr>
        <p:blipFill>
          <a:blip r:embed="rId2"/>
          <a:stretch>
            <a:fillRect/>
          </a:stretch>
        </p:blipFill>
        <p:spPr>
          <a:xfrm>
            <a:off x="1880876" y="908502"/>
            <a:ext cx="8351958" cy="5416884"/>
          </a:xfrm>
          <a:prstGeom prst="rect">
            <a:avLst/>
          </a:prstGeom>
          <a:solidFill>
            <a:schemeClr val="tx1">
              <a:lumMod val="50000"/>
            </a:schemeClr>
          </a:solidFill>
          <a:ln>
            <a:solidFill>
              <a:schemeClr val="bg2">
                <a:lumMod val="10000"/>
              </a:schemeClr>
            </a:solidFill>
          </a:ln>
        </p:spPr>
      </p:pic>
    </p:spTree>
    <p:extLst>
      <p:ext uri="{BB962C8B-B14F-4D97-AF65-F5344CB8AC3E}">
        <p14:creationId xmlns:p14="http://schemas.microsoft.com/office/powerpoint/2010/main" val="413350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B5F57-BC2E-2B5F-364E-F007341C7C03}"/>
              </a:ext>
            </a:extLst>
          </p:cNvPr>
          <p:cNvSpPr>
            <a:spLocks noGrp="1"/>
          </p:cNvSpPr>
          <p:nvPr>
            <p:ph idx="1"/>
          </p:nvPr>
        </p:nvSpPr>
        <p:spPr>
          <a:xfrm>
            <a:off x="572777" y="1195273"/>
            <a:ext cx="11271463" cy="560024"/>
          </a:xfrm>
        </p:spPr>
        <p:txBody>
          <a:bodyPr>
            <a:normAutofit/>
          </a:bodyPr>
          <a:lstStyle/>
          <a:p>
            <a:r>
              <a:rPr lang="en-US" sz="2800"/>
              <a:t>As a [ROLE] perform [TASK] return [FORMAT] at grade level [GRADE].</a:t>
            </a:r>
          </a:p>
        </p:txBody>
      </p:sp>
      <p:sp>
        <p:nvSpPr>
          <p:cNvPr id="3" name="Title 2">
            <a:extLst>
              <a:ext uri="{FF2B5EF4-FFF2-40B4-BE49-F238E27FC236}">
                <a16:creationId xmlns:a16="http://schemas.microsoft.com/office/drawing/2014/main" id="{BB0E4951-43B7-9920-5B29-C430B8909BC2}"/>
              </a:ext>
            </a:extLst>
          </p:cNvPr>
          <p:cNvSpPr>
            <a:spLocks noGrp="1"/>
          </p:cNvSpPr>
          <p:nvPr>
            <p:ph type="title"/>
          </p:nvPr>
        </p:nvSpPr>
        <p:spPr/>
        <p:txBody>
          <a:bodyPr/>
          <a:lstStyle/>
          <a:p>
            <a:r>
              <a:rPr lang="en-US"/>
              <a:t>Basic Prompt Structure</a:t>
            </a:r>
          </a:p>
        </p:txBody>
      </p:sp>
      <p:pic>
        <p:nvPicPr>
          <p:cNvPr id="4" name="Picture 3">
            <a:extLst>
              <a:ext uri="{FF2B5EF4-FFF2-40B4-BE49-F238E27FC236}">
                <a16:creationId xmlns:a16="http://schemas.microsoft.com/office/drawing/2014/main" id="{61051DA9-0ECC-0290-2A57-960A87D2274F}"/>
              </a:ext>
            </a:extLst>
          </p:cNvPr>
          <p:cNvPicPr>
            <a:picLocks noChangeAspect="1"/>
          </p:cNvPicPr>
          <p:nvPr/>
        </p:nvPicPr>
        <p:blipFill>
          <a:blip r:embed="rId2"/>
          <a:stretch>
            <a:fillRect/>
          </a:stretch>
        </p:blipFill>
        <p:spPr>
          <a:xfrm>
            <a:off x="890362" y="2066793"/>
            <a:ext cx="10133997" cy="3595934"/>
          </a:xfrm>
          <a:prstGeom prst="rect">
            <a:avLst/>
          </a:prstGeom>
        </p:spPr>
      </p:pic>
      <p:sp>
        <p:nvSpPr>
          <p:cNvPr id="5" name="TextBox 4">
            <a:extLst>
              <a:ext uri="{FF2B5EF4-FFF2-40B4-BE49-F238E27FC236}">
                <a16:creationId xmlns:a16="http://schemas.microsoft.com/office/drawing/2014/main" id="{22550557-055C-E0C8-AD72-3B48CC7A9DDD}"/>
              </a:ext>
            </a:extLst>
          </p:cNvPr>
          <p:cNvSpPr txBox="1"/>
          <p:nvPr/>
        </p:nvSpPr>
        <p:spPr bwMode="gray">
          <a:xfrm>
            <a:off x="8422481" y="5866501"/>
            <a:ext cx="1889941" cy="507831"/>
          </a:xfrm>
          <a:prstGeom prst="rect">
            <a:avLst/>
          </a:prstGeom>
          <a:noFill/>
        </p:spPr>
        <p:txBody>
          <a:bodyPr vert="horz" wrap="none" lIns="0" tIns="0" rIns="0" bIns="0" rtlCol="0">
            <a:spAutoFit/>
          </a:bodyPr>
          <a:lstStyle/>
          <a:p>
            <a:pPr algn="l">
              <a:spcBef>
                <a:spcPts val="600"/>
              </a:spcBef>
            </a:pPr>
            <a:r>
              <a:rPr lang="en-US" sz="1400"/>
              <a:t>Diagram, Flowchart etc.</a:t>
            </a:r>
          </a:p>
          <a:p>
            <a:pPr algn="l">
              <a:spcBef>
                <a:spcPts val="600"/>
              </a:spcBef>
            </a:pPr>
            <a:r>
              <a:rPr lang="en-US" sz="1400"/>
              <a:t>(500+ plugins)</a:t>
            </a:r>
          </a:p>
        </p:txBody>
      </p:sp>
    </p:spTree>
    <p:extLst>
      <p:ext uri="{BB962C8B-B14F-4D97-AF65-F5344CB8AC3E}">
        <p14:creationId xmlns:p14="http://schemas.microsoft.com/office/powerpoint/2010/main" val="2174899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233ADD-E0F5-F2E8-7B7A-24A02C49831C}"/>
              </a:ext>
            </a:extLst>
          </p:cNvPr>
          <p:cNvSpPr>
            <a:spLocks noGrp="1"/>
          </p:cNvSpPr>
          <p:nvPr>
            <p:ph idx="1"/>
          </p:nvPr>
        </p:nvSpPr>
        <p:spPr>
          <a:xfrm>
            <a:off x="1171729" y="844189"/>
            <a:ext cx="9144000" cy="903692"/>
          </a:xfrm>
          <a:solidFill>
            <a:schemeClr val="bg1">
              <a:lumMod val="95000"/>
            </a:schemeClr>
          </a:solidFill>
        </p:spPr>
        <p:txBody>
          <a:bodyPr lIns="182880" tIns="182880" rIns="182880" bIns="182880">
            <a:normAutofit fontScale="77500" lnSpcReduction="20000"/>
          </a:bodyPr>
          <a:lstStyle/>
          <a:p>
            <a:r>
              <a:rPr lang="en-US" dirty="0"/>
              <a:t>As a </a:t>
            </a:r>
            <a:r>
              <a:rPr lang="en-US" b="1" dirty="0"/>
              <a:t>senior robot designer </a:t>
            </a:r>
            <a:r>
              <a:rPr lang="en-US" dirty="0"/>
              <a:t>with a focus on designing low-cost robots for education, </a:t>
            </a:r>
            <a:r>
              <a:rPr lang="en-US" b="1" dirty="0"/>
              <a:t>create a list of parts </a:t>
            </a:r>
            <a:r>
              <a:rPr lang="en-US" dirty="0"/>
              <a:t>for an inexpensive robot that teaches the principals of computational thinking using micropython. </a:t>
            </a:r>
            <a:r>
              <a:rPr lang="en-US" b="1" dirty="0"/>
              <a:t>Return a parts list with approximate costs and the total parts costs.</a:t>
            </a:r>
          </a:p>
        </p:txBody>
      </p:sp>
      <p:sp>
        <p:nvSpPr>
          <p:cNvPr id="3" name="Title 2">
            <a:extLst>
              <a:ext uri="{FF2B5EF4-FFF2-40B4-BE49-F238E27FC236}">
                <a16:creationId xmlns:a16="http://schemas.microsoft.com/office/drawing/2014/main" id="{B00E1D69-F583-967E-8CD5-6550A27CE76F}"/>
              </a:ext>
            </a:extLst>
          </p:cNvPr>
          <p:cNvSpPr>
            <a:spLocks noGrp="1"/>
          </p:cNvSpPr>
          <p:nvPr>
            <p:ph type="title"/>
          </p:nvPr>
        </p:nvSpPr>
        <p:spPr>
          <a:xfrm>
            <a:off x="466626" y="403289"/>
            <a:ext cx="9601200" cy="304699"/>
          </a:xfrm>
        </p:spPr>
        <p:txBody>
          <a:bodyPr/>
          <a:lstStyle/>
          <a:p>
            <a:r>
              <a:rPr lang="en-US"/>
              <a:t>Example</a:t>
            </a:r>
          </a:p>
        </p:txBody>
      </p:sp>
      <p:pic>
        <p:nvPicPr>
          <p:cNvPr id="4" name="Picture 3">
            <a:extLst>
              <a:ext uri="{FF2B5EF4-FFF2-40B4-BE49-F238E27FC236}">
                <a16:creationId xmlns:a16="http://schemas.microsoft.com/office/drawing/2014/main" id="{0776B936-471E-CC6E-2FA0-A3D5467342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52623" y="1827926"/>
            <a:ext cx="4901538" cy="4346984"/>
          </a:xfrm>
          <a:prstGeom prst="rect">
            <a:avLst/>
          </a:prstGeom>
        </p:spPr>
      </p:pic>
      <p:sp>
        <p:nvSpPr>
          <p:cNvPr id="5" name="TextBox 4">
            <a:extLst>
              <a:ext uri="{FF2B5EF4-FFF2-40B4-BE49-F238E27FC236}">
                <a16:creationId xmlns:a16="http://schemas.microsoft.com/office/drawing/2014/main" id="{0CC77FB5-6132-E64C-F67E-6D9149B5FEC4}"/>
              </a:ext>
            </a:extLst>
          </p:cNvPr>
          <p:cNvSpPr txBox="1"/>
          <p:nvPr/>
        </p:nvSpPr>
        <p:spPr bwMode="gray">
          <a:xfrm>
            <a:off x="7828960" y="5505980"/>
            <a:ext cx="3577473" cy="507831"/>
          </a:xfrm>
          <a:prstGeom prst="rect">
            <a:avLst/>
          </a:prstGeom>
          <a:solidFill>
            <a:schemeClr val="bg1"/>
          </a:solidFill>
        </p:spPr>
        <p:txBody>
          <a:bodyPr vert="horz" wrap="square" lIns="0" tIns="0" rIns="0" bIns="0" rtlCol="0">
            <a:spAutoFit/>
          </a:bodyPr>
          <a:lstStyle/>
          <a:p>
            <a:pPr algn="l">
              <a:spcBef>
                <a:spcPts val="600"/>
              </a:spcBef>
            </a:pPr>
            <a:r>
              <a:rPr lang="en-US" sz="1400" b="1" dirty="0"/>
              <a:t>Note:</a:t>
            </a:r>
            <a:r>
              <a:rPr lang="en-US" sz="1400" dirty="0"/>
              <a:t>  The Optum STEM Robot is only $19</a:t>
            </a:r>
          </a:p>
          <a:p>
            <a:pPr algn="l">
              <a:spcBef>
                <a:spcPts val="600"/>
              </a:spcBef>
            </a:pPr>
            <a:r>
              <a:rPr lang="en-US" sz="1400" dirty="0"/>
              <a:t>https://stem.optum.com/optum-robots/</a:t>
            </a:r>
          </a:p>
        </p:txBody>
      </p:sp>
    </p:spTree>
    <p:extLst>
      <p:ext uri="{BB962C8B-B14F-4D97-AF65-F5344CB8AC3E}">
        <p14:creationId xmlns:p14="http://schemas.microsoft.com/office/powerpoint/2010/main" val="3820458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BDBCD-F2ED-B69F-87C9-BD997FE50C30}"/>
              </a:ext>
            </a:extLst>
          </p:cNvPr>
          <p:cNvSpPr>
            <a:spLocks noGrp="1"/>
          </p:cNvSpPr>
          <p:nvPr>
            <p:ph type="title"/>
          </p:nvPr>
        </p:nvSpPr>
        <p:spPr/>
        <p:txBody>
          <a:bodyPr/>
          <a:lstStyle/>
          <a:p>
            <a:r>
              <a:rPr lang="en-US" dirty="0"/>
              <a:t>Changing Output Format</a:t>
            </a:r>
          </a:p>
        </p:txBody>
      </p:sp>
      <p:sp>
        <p:nvSpPr>
          <p:cNvPr id="3" name="Content Placeholder 2">
            <a:extLst>
              <a:ext uri="{FF2B5EF4-FFF2-40B4-BE49-F238E27FC236}">
                <a16:creationId xmlns:a16="http://schemas.microsoft.com/office/drawing/2014/main" id="{880FDBA9-F0AE-287D-66E6-A050F8804E9B}"/>
              </a:ext>
            </a:extLst>
          </p:cNvPr>
          <p:cNvSpPr>
            <a:spLocks noGrp="1"/>
          </p:cNvSpPr>
          <p:nvPr>
            <p:ph idx="1"/>
          </p:nvPr>
        </p:nvSpPr>
        <p:spPr>
          <a:xfrm>
            <a:off x="556054" y="1757155"/>
            <a:ext cx="4336762" cy="493617"/>
          </a:xfrm>
          <a:solidFill>
            <a:schemeClr val="bg1">
              <a:lumMod val="95000"/>
            </a:schemeClr>
          </a:solidFill>
          <a:ln>
            <a:solidFill>
              <a:schemeClr val="tx1">
                <a:lumMod val="50000"/>
              </a:schemeClr>
            </a:solidFill>
          </a:ln>
        </p:spPr>
        <p:txBody>
          <a:bodyPr vert="horz" wrap="none" lIns="182880" tIns="182880" rIns="182880" bIns="182880" rtlCol="0">
            <a:noAutofit/>
          </a:bodyPr>
          <a:lstStyle/>
          <a:p>
            <a:r>
              <a:rPr lang="en-US" dirty="0"/>
              <a:t>Return the results as a Markdown table.</a:t>
            </a:r>
          </a:p>
        </p:txBody>
      </p:sp>
      <p:sp>
        <p:nvSpPr>
          <p:cNvPr id="5" name="TextBox 4">
            <a:extLst>
              <a:ext uri="{FF2B5EF4-FFF2-40B4-BE49-F238E27FC236}">
                <a16:creationId xmlns:a16="http://schemas.microsoft.com/office/drawing/2014/main" id="{6A2E62F9-C0BA-F31E-40E2-266232A8AD8F}"/>
              </a:ext>
            </a:extLst>
          </p:cNvPr>
          <p:cNvSpPr txBox="1"/>
          <p:nvPr/>
        </p:nvSpPr>
        <p:spPr bwMode="gray">
          <a:xfrm>
            <a:off x="556054" y="1378796"/>
            <a:ext cx="3361498" cy="215444"/>
          </a:xfrm>
          <a:prstGeom prst="rect">
            <a:avLst/>
          </a:prstGeom>
          <a:noFill/>
        </p:spPr>
        <p:txBody>
          <a:bodyPr vert="horz" wrap="none" lIns="0" tIns="0" rIns="0" bIns="0" rtlCol="0">
            <a:noAutofit/>
          </a:bodyPr>
          <a:lstStyle/>
          <a:p>
            <a:pPr algn="l">
              <a:spcBef>
                <a:spcPts val="600"/>
              </a:spcBef>
            </a:pPr>
            <a:r>
              <a:rPr lang="en-US" dirty="0"/>
              <a:t>Add the following to the end of the prompt:</a:t>
            </a:r>
          </a:p>
        </p:txBody>
      </p:sp>
      <p:pic>
        <p:nvPicPr>
          <p:cNvPr id="6" name="Picture 5">
            <a:extLst>
              <a:ext uri="{FF2B5EF4-FFF2-40B4-BE49-F238E27FC236}">
                <a16:creationId xmlns:a16="http://schemas.microsoft.com/office/drawing/2014/main" id="{BC77CAEB-B250-1593-710F-A76EF6880FDD}"/>
              </a:ext>
            </a:extLst>
          </p:cNvPr>
          <p:cNvPicPr>
            <a:picLocks noChangeAspect="1"/>
          </p:cNvPicPr>
          <p:nvPr/>
        </p:nvPicPr>
        <p:blipFill>
          <a:blip r:embed="rId2"/>
          <a:stretch>
            <a:fillRect/>
          </a:stretch>
        </p:blipFill>
        <p:spPr>
          <a:xfrm>
            <a:off x="5051815" y="555639"/>
            <a:ext cx="6682986" cy="5746722"/>
          </a:xfrm>
          <a:prstGeom prst="rect">
            <a:avLst/>
          </a:prstGeom>
        </p:spPr>
      </p:pic>
      <p:sp>
        <p:nvSpPr>
          <p:cNvPr id="7" name="TextBox 6">
            <a:extLst>
              <a:ext uri="{FF2B5EF4-FFF2-40B4-BE49-F238E27FC236}">
                <a16:creationId xmlns:a16="http://schemas.microsoft.com/office/drawing/2014/main" id="{6D5AD039-7EBE-A547-43D0-4E9C75FEDF9D}"/>
              </a:ext>
            </a:extLst>
          </p:cNvPr>
          <p:cNvSpPr txBox="1"/>
          <p:nvPr/>
        </p:nvSpPr>
        <p:spPr bwMode="gray">
          <a:xfrm>
            <a:off x="680691" y="3733699"/>
            <a:ext cx="3361498" cy="646331"/>
          </a:xfrm>
          <a:prstGeom prst="rect">
            <a:avLst/>
          </a:prstGeom>
          <a:noFill/>
        </p:spPr>
        <p:txBody>
          <a:bodyPr vert="horz" wrap="square" lIns="0" tIns="0" rIns="0" bIns="0" rtlCol="0">
            <a:spAutoFit/>
          </a:bodyPr>
          <a:lstStyle/>
          <a:p>
            <a:pPr algn="l">
              <a:spcBef>
                <a:spcPts val="600"/>
              </a:spcBef>
            </a:pPr>
            <a:r>
              <a:rPr lang="en-US" sz="1400" dirty="0"/>
              <a:t>It got 14 out of 15 correct.  “When asked why a “servo motor”? It suggested a DC motor.</a:t>
            </a:r>
          </a:p>
        </p:txBody>
      </p:sp>
    </p:spTree>
    <p:extLst>
      <p:ext uri="{BB962C8B-B14F-4D97-AF65-F5344CB8AC3E}">
        <p14:creationId xmlns:p14="http://schemas.microsoft.com/office/powerpoint/2010/main" val="2998095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13EA-C1C8-1522-FEA4-C751AE656DF6}"/>
              </a:ext>
            </a:extLst>
          </p:cNvPr>
          <p:cNvSpPr>
            <a:spLocks noGrp="1"/>
          </p:cNvSpPr>
          <p:nvPr>
            <p:ph type="title"/>
          </p:nvPr>
        </p:nvSpPr>
        <p:spPr/>
        <p:txBody>
          <a:bodyPr/>
          <a:lstStyle/>
          <a:p>
            <a:r>
              <a:rPr lang="en-US" dirty="0"/>
              <a:t>Single Shot Example: Application Classification</a:t>
            </a:r>
          </a:p>
        </p:txBody>
      </p:sp>
      <p:sp>
        <p:nvSpPr>
          <p:cNvPr id="3" name="Content Placeholder 2">
            <a:extLst>
              <a:ext uri="{FF2B5EF4-FFF2-40B4-BE49-F238E27FC236}">
                <a16:creationId xmlns:a16="http://schemas.microsoft.com/office/drawing/2014/main" id="{ED2070F7-2C02-EF72-FF7E-D3F45E79E427}"/>
              </a:ext>
            </a:extLst>
          </p:cNvPr>
          <p:cNvSpPr>
            <a:spLocks noGrp="1"/>
          </p:cNvSpPr>
          <p:nvPr>
            <p:ph idx="1"/>
          </p:nvPr>
        </p:nvSpPr>
        <p:spPr>
          <a:xfrm>
            <a:off x="457199" y="1341944"/>
            <a:ext cx="10937632" cy="4564586"/>
          </a:xfrm>
          <a:solidFill>
            <a:schemeClr val="bg1">
              <a:lumMod val="95000"/>
            </a:schemeClr>
          </a:solidFill>
          <a:ln>
            <a:solidFill>
              <a:schemeClr val="accent1"/>
            </a:solidFill>
          </a:ln>
        </p:spPr>
        <p:txBody>
          <a:bodyPr vert="horz" lIns="182880" tIns="182880" rIns="182880" bIns="182880" rtlCol="0">
            <a:normAutofit fontScale="92500" lnSpcReduction="10000"/>
          </a:bodyPr>
          <a:lstStyle/>
          <a:p>
            <a:r>
              <a:rPr lang="en-US" sz="1200" dirty="0"/>
              <a:t>You are an expert on desktop applications and how they are classified according to a taxonomy of desktop apps. You created the following taxonomy of applications:</a:t>
            </a:r>
          </a:p>
          <a:p>
            <a:endParaRPr lang="en-US" sz="1200" dirty="0"/>
          </a:p>
          <a:p>
            <a:r>
              <a:rPr lang="en-US" sz="1200" dirty="0"/>
              <a:t>1. Word Processing</a:t>
            </a:r>
          </a:p>
          <a:p>
            <a:r>
              <a:rPr lang="en-US" sz="1200" dirty="0"/>
              <a:t>2. Spreadsheet</a:t>
            </a:r>
          </a:p>
          <a:p>
            <a:r>
              <a:rPr lang="en-US" sz="1200" dirty="0"/>
              <a:t>3. Presentation</a:t>
            </a:r>
          </a:p>
          <a:p>
            <a:r>
              <a:rPr lang="en-US" sz="1200" dirty="0"/>
              <a:t>4. Graphics Editor</a:t>
            </a:r>
          </a:p>
          <a:p>
            <a:r>
              <a:rPr lang="en-US" sz="1200" dirty="0"/>
              <a:t>   4.1 Image Editor</a:t>
            </a:r>
          </a:p>
          <a:p>
            <a:r>
              <a:rPr lang="en-US" sz="1200" dirty="0"/>
              <a:t>   4.2 Vector Image Editor</a:t>
            </a:r>
          </a:p>
          <a:p>
            <a:r>
              <a:rPr lang="en-US" sz="1200" dirty="0"/>
              <a:t>5. Notetaking</a:t>
            </a:r>
          </a:p>
          <a:p>
            <a:r>
              <a:rPr lang="en-US" sz="1200" dirty="0"/>
              <a:t>6. Accounting</a:t>
            </a:r>
          </a:p>
          <a:p>
            <a:r>
              <a:rPr lang="en-US" sz="1200" dirty="0"/>
              <a:t>7. Mind Mapping</a:t>
            </a:r>
          </a:p>
          <a:p>
            <a:endParaRPr lang="en-US" sz="1200" dirty="0"/>
          </a:p>
          <a:p>
            <a:r>
              <a:rPr lang="en-US" sz="1200" dirty="0"/>
              <a:t>For example, if I gave you "Excel" you would return "2. Spreadsheet" like this:</a:t>
            </a:r>
          </a:p>
          <a:p>
            <a:endParaRPr lang="en-US" sz="1200" dirty="0"/>
          </a:p>
          <a:p>
            <a:r>
              <a:rPr lang="en-US" sz="1200" dirty="0"/>
              <a:t>Excel: 2. Spreadsheet</a:t>
            </a:r>
          </a:p>
          <a:p>
            <a:endParaRPr lang="en-US" sz="1200" dirty="0"/>
          </a:p>
          <a:p>
            <a:r>
              <a:rPr lang="en-US" sz="1200" dirty="0"/>
              <a:t>Classify the following application according to the taxonomy above:</a:t>
            </a:r>
          </a:p>
          <a:p>
            <a:r>
              <a:rPr lang="en-US" sz="1200" dirty="0"/>
              <a:t>Gimp:</a:t>
            </a:r>
          </a:p>
          <a:p>
            <a:endParaRPr lang="en-US" sz="1200" dirty="0"/>
          </a:p>
        </p:txBody>
      </p:sp>
      <p:sp>
        <p:nvSpPr>
          <p:cNvPr id="4" name="TextBox 3">
            <a:extLst>
              <a:ext uri="{FF2B5EF4-FFF2-40B4-BE49-F238E27FC236}">
                <a16:creationId xmlns:a16="http://schemas.microsoft.com/office/drawing/2014/main" id="{2BD3163F-B951-29BE-B540-25DCE2E4E559}"/>
              </a:ext>
            </a:extLst>
          </p:cNvPr>
          <p:cNvSpPr txBox="1"/>
          <p:nvPr/>
        </p:nvSpPr>
        <p:spPr bwMode="gray">
          <a:xfrm>
            <a:off x="1037967" y="5353965"/>
            <a:ext cx="1292213" cy="215444"/>
          </a:xfrm>
          <a:prstGeom prst="rect">
            <a:avLst/>
          </a:prstGeom>
          <a:solidFill>
            <a:srgbClr val="92D050"/>
          </a:solidFill>
        </p:spPr>
        <p:txBody>
          <a:bodyPr vert="horz" wrap="none" lIns="0" tIns="0" rIns="0" bIns="0" rtlCol="0">
            <a:spAutoFit/>
          </a:bodyPr>
          <a:lstStyle/>
          <a:p>
            <a:pPr algn="l">
              <a:spcBef>
                <a:spcPts val="600"/>
              </a:spcBef>
            </a:pPr>
            <a:r>
              <a:rPr lang="en-US" sz="1400" b="0" i="0" dirty="0">
                <a:solidFill>
                  <a:srgbClr val="323130"/>
                </a:solidFill>
                <a:effectLst/>
                <a:latin typeface="Segoe UI" panose="020B0502040204020203" pitchFamily="34" charset="0"/>
              </a:rPr>
              <a:t>4.1 Image Editor</a:t>
            </a:r>
            <a:endParaRPr lang="en-US" sz="1400" dirty="0"/>
          </a:p>
        </p:txBody>
      </p:sp>
      <p:sp>
        <p:nvSpPr>
          <p:cNvPr id="5" name="Left Arrow 4">
            <a:extLst>
              <a:ext uri="{FF2B5EF4-FFF2-40B4-BE49-F238E27FC236}">
                <a16:creationId xmlns:a16="http://schemas.microsoft.com/office/drawing/2014/main" id="{89DC9FAF-4853-9084-4088-97B453E17AA8}"/>
              </a:ext>
            </a:extLst>
          </p:cNvPr>
          <p:cNvSpPr/>
          <p:nvPr/>
        </p:nvSpPr>
        <p:spPr bwMode="gray">
          <a:xfrm>
            <a:off x="2038865" y="4497860"/>
            <a:ext cx="1421027" cy="518984"/>
          </a:xfrm>
          <a:prstGeom prst="leftArrow">
            <a:avLst/>
          </a:prstGeom>
          <a:solidFill>
            <a:schemeClr val="bg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tx1">
                    <a:lumMod val="50000"/>
                  </a:schemeClr>
                </a:solidFill>
              </a:rPr>
              <a:t>Example</a:t>
            </a:r>
          </a:p>
        </p:txBody>
      </p:sp>
    </p:spTree>
    <p:extLst>
      <p:ext uri="{BB962C8B-B14F-4D97-AF65-F5344CB8AC3E}">
        <p14:creationId xmlns:p14="http://schemas.microsoft.com/office/powerpoint/2010/main" val="763077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64A6-A3A2-7108-488B-5758A353B4A0}"/>
              </a:ext>
            </a:extLst>
          </p:cNvPr>
          <p:cNvSpPr>
            <a:spLocks noGrp="1"/>
          </p:cNvSpPr>
          <p:nvPr>
            <p:ph type="title"/>
          </p:nvPr>
        </p:nvSpPr>
        <p:spPr/>
        <p:txBody>
          <a:bodyPr/>
          <a:lstStyle/>
          <a:p>
            <a:r>
              <a:rPr lang="en-US" dirty="0"/>
              <a:t>Azure Chat Playground “Examples”</a:t>
            </a:r>
          </a:p>
        </p:txBody>
      </p:sp>
      <p:pic>
        <p:nvPicPr>
          <p:cNvPr id="5" name="Picture 4">
            <a:extLst>
              <a:ext uri="{FF2B5EF4-FFF2-40B4-BE49-F238E27FC236}">
                <a16:creationId xmlns:a16="http://schemas.microsoft.com/office/drawing/2014/main" id="{EA828102-2F36-FF4A-90C1-AA2ADE64C4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5504" y="1061908"/>
            <a:ext cx="4332091" cy="3703938"/>
          </a:xfrm>
          <a:prstGeom prst="rect">
            <a:avLst/>
          </a:prstGeom>
        </p:spPr>
      </p:pic>
      <p:pic>
        <p:nvPicPr>
          <p:cNvPr id="4" name="Picture 3">
            <a:extLst>
              <a:ext uri="{FF2B5EF4-FFF2-40B4-BE49-F238E27FC236}">
                <a16:creationId xmlns:a16="http://schemas.microsoft.com/office/drawing/2014/main" id="{11B6572A-FA00-B9E2-1F71-57E7AFEE6AFA}"/>
              </a:ext>
            </a:extLst>
          </p:cNvPr>
          <p:cNvPicPr>
            <a:picLocks noChangeAspect="1"/>
          </p:cNvPicPr>
          <p:nvPr/>
        </p:nvPicPr>
        <p:blipFill>
          <a:blip r:embed="rId3"/>
          <a:stretch>
            <a:fillRect/>
          </a:stretch>
        </p:blipFill>
        <p:spPr>
          <a:xfrm>
            <a:off x="1130840" y="4765846"/>
            <a:ext cx="4332091" cy="1392458"/>
          </a:xfrm>
          <a:prstGeom prst="rect">
            <a:avLst/>
          </a:prstGeom>
          <a:ln w="28575">
            <a:solidFill>
              <a:srgbClr val="FF0000"/>
            </a:solidFill>
          </a:ln>
        </p:spPr>
      </p:pic>
    </p:spTree>
    <p:extLst>
      <p:ext uri="{BB962C8B-B14F-4D97-AF65-F5344CB8AC3E}">
        <p14:creationId xmlns:p14="http://schemas.microsoft.com/office/powerpoint/2010/main" val="898013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7051-86DC-61FF-6A02-62338223A691}"/>
              </a:ext>
            </a:extLst>
          </p:cNvPr>
          <p:cNvSpPr>
            <a:spLocks noGrp="1"/>
          </p:cNvSpPr>
          <p:nvPr>
            <p:ph type="title"/>
          </p:nvPr>
        </p:nvSpPr>
        <p:spPr/>
        <p:txBody>
          <a:bodyPr/>
          <a:lstStyle/>
          <a:p>
            <a:r>
              <a:rPr lang="en-US" dirty="0"/>
              <a:t>Verification</a:t>
            </a:r>
          </a:p>
        </p:txBody>
      </p:sp>
      <p:sp>
        <p:nvSpPr>
          <p:cNvPr id="3" name="Content Placeholder 2">
            <a:extLst>
              <a:ext uri="{FF2B5EF4-FFF2-40B4-BE49-F238E27FC236}">
                <a16:creationId xmlns:a16="http://schemas.microsoft.com/office/drawing/2014/main" id="{85281A82-ABEB-904F-00BF-510275737035}"/>
              </a:ext>
            </a:extLst>
          </p:cNvPr>
          <p:cNvSpPr>
            <a:spLocks noGrp="1"/>
          </p:cNvSpPr>
          <p:nvPr>
            <p:ph idx="1"/>
          </p:nvPr>
        </p:nvSpPr>
        <p:spPr>
          <a:xfrm>
            <a:off x="457199" y="1280160"/>
            <a:ext cx="7105136" cy="832845"/>
          </a:xfrm>
          <a:solidFill>
            <a:schemeClr val="bg1">
              <a:lumMod val="85000"/>
            </a:schemeClr>
          </a:solidFill>
        </p:spPr>
        <p:txBody>
          <a:bodyPr/>
          <a:lstStyle/>
          <a:p>
            <a:r>
              <a:rPr lang="en-US" b="1" dirty="0"/>
              <a:t>Prompt: </a:t>
            </a:r>
            <a:r>
              <a:rPr lang="en-US" dirty="0"/>
              <a:t>Create a Python plotly program to draw a vertical bar chart </a:t>
            </a:r>
          </a:p>
          <a:p>
            <a:r>
              <a:rPr lang="en-US" dirty="0"/>
              <a:t>showing the area of all the continents.  </a:t>
            </a:r>
            <a:r>
              <a:rPr lang="en-US" b="1" dirty="0"/>
              <a:t>Verify the code is correct.</a:t>
            </a:r>
          </a:p>
        </p:txBody>
      </p:sp>
      <p:pic>
        <p:nvPicPr>
          <p:cNvPr id="1026" name="Picture 2">
            <a:extLst>
              <a:ext uri="{FF2B5EF4-FFF2-40B4-BE49-F238E27FC236}">
                <a16:creationId xmlns:a16="http://schemas.microsoft.com/office/drawing/2014/main" id="{BE4FA27F-C6BE-FED9-3BD7-63D68AF1DF6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07589" y="2277351"/>
            <a:ext cx="6520119" cy="380171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447A5C5-65FE-D3C9-FE52-89AA0A56B3F7}"/>
              </a:ext>
            </a:extLst>
          </p:cNvPr>
          <p:cNvPicPr>
            <a:picLocks noChangeAspect="1"/>
          </p:cNvPicPr>
          <p:nvPr/>
        </p:nvPicPr>
        <p:blipFill>
          <a:blip r:embed="rId3"/>
          <a:stretch>
            <a:fillRect/>
          </a:stretch>
        </p:blipFill>
        <p:spPr>
          <a:xfrm>
            <a:off x="564292" y="2438309"/>
            <a:ext cx="3924300" cy="3479800"/>
          </a:xfrm>
          <a:prstGeom prst="rect">
            <a:avLst/>
          </a:prstGeom>
        </p:spPr>
      </p:pic>
    </p:spTree>
    <p:extLst>
      <p:ext uri="{BB962C8B-B14F-4D97-AF65-F5344CB8AC3E}">
        <p14:creationId xmlns:p14="http://schemas.microsoft.com/office/powerpoint/2010/main" val="229900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2B52D-2F8C-A30C-B4BF-52539E316F70}"/>
              </a:ext>
            </a:extLst>
          </p:cNvPr>
          <p:cNvSpPr>
            <a:spLocks noGrp="1"/>
          </p:cNvSpPr>
          <p:nvPr>
            <p:ph type="title"/>
          </p:nvPr>
        </p:nvSpPr>
        <p:spPr/>
        <p:txBody>
          <a:bodyPr/>
          <a:lstStyle/>
          <a:p>
            <a:r>
              <a:rPr lang="en-US" dirty="0"/>
              <a:t>Generative AI Self-Repair</a:t>
            </a:r>
          </a:p>
        </p:txBody>
      </p:sp>
      <p:sp>
        <p:nvSpPr>
          <p:cNvPr id="3" name="Content Placeholder 2">
            <a:extLst>
              <a:ext uri="{FF2B5EF4-FFF2-40B4-BE49-F238E27FC236}">
                <a16:creationId xmlns:a16="http://schemas.microsoft.com/office/drawing/2014/main" id="{BCE7FC31-5BFD-19D2-0BA6-7A1D1C76F635}"/>
              </a:ext>
            </a:extLst>
          </p:cNvPr>
          <p:cNvSpPr>
            <a:spLocks noGrp="1"/>
          </p:cNvSpPr>
          <p:nvPr>
            <p:ph idx="1"/>
          </p:nvPr>
        </p:nvSpPr>
        <p:spPr>
          <a:xfrm>
            <a:off x="3089703" y="6011977"/>
            <a:ext cx="5832391" cy="580767"/>
          </a:xfrm>
          <a:solidFill>
            <a:schemeClr val="bg1"/>
          </a:solidFill>
        </p:spPr>
        <p:txBody>
          <a:bodyPr wrap="none" lIns="182880" tIns="182880" rIns="182880" bIns="182880">
            <a:noAutofit/>
          </a:bodyPr>
          <a:lstStyle/>
          <a:p>
            <a:r>
              <a:rPr lang="en-US" dirty="0"/>
              <a:t>Self repair Paper: https://arxiv.org/pdf/2306.09896.pdf</a:t>
            </a:r>
          </a:p>
        </p:txBody>
      </p:sp>
      <p:pic>
        <p:nvPicPr>
          <p:cNvPr id="4" name="Picture 3">
            <a:extLst>
              <a:ext uri="{FF2B5EF4-FFF2-40B4-BE49-F238E27FC236}">
                <a16:creationId xmlns:a16="http://schemas.microsoft.com/office/drawing/2014/main" id="{FCAAEADA-5D13-91DA-7838-7FC87DEEEB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25627" y="1171145"/>
            <a:ext cx="5065241" cy="4840832"/>
          </a:xfrm>
          <a:prstGeom prst="rect">
            <a:avLst/>
          </a:prstGeom>
          <a:ln>
            <a:solidFill>
              <a:schemeClr val="tx1">
                <a:lumMod val="50000"/>
              </a:schemeClr>
            </a:solidFill>
          </a:ln>
        </p:spPr>
      </p:pic>
      <p:sp>
        <p:nvSpPr>
          <p:cNvPr id="5" name="TextBox 4">
            <a:extLst>
              <a:ext uri="{FF2B5EF4-FFF2-40B4-BE49-F238E27FC236}">
                <a16:creationId xmlns:a16="http://schemas.microsoft.com/office/drawing/2014/main" id="{63BEA00E-59EB-EED3-5CE8-7D4F113F9BBD}"/>
              </a:ext>
            </a:extLst>
          </p:cNvPr>
          <p:cNvSpPr txBox="1"/>
          <p:nvPr/>
        </p:nvSpPr>
        <p:spPr bwMode="gray">
          <a:xfrm>
            <a:off x="8674440" y="3396085"/>
            <a:ext cx="1915299" cy="553998"/>
          </a:xfrm>
          <a:prstGeom prst="rect">
            <a:avLst/>
          </a:prstGeom>
          <a:noFill/>
        </p:spPr>
        <p:txBody>
          <a:bodyPr vert="horz" wrap="square" lIns="0" tIns="0" rIns="0" bIns="0" rtlCol="0">
            <a:spAutoFit/>
          </a:bodyPr>
          <a:lstStyle/>
          <a:p>
            <a:pPr algn="l">
              <a:spcBef>
                <a:spcPts val="600"/>
              </a:spcBef>
            </a:pPr>
            <a:r>
              <a:rPr lang="en-US" dirty="0"/>
              <a:t>Summary: modest gains in GPT-4</a:t>
            </a:r>
          </a:p>
        </p:txBody>
      </p:sp>
    </p:spTree>
    <p:extLst>
      <p:ext uri="{BB962C8B-B14F-4D97-AF65-F5344CB8AC3E}">
        <p14:creationId xmlns:p14="http://schemas.microsoft.com/office/powerpoint/2010/main" val="2854483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DDC559-7B53-2323-6D6C-31526AB6ECD8}"/>
              </a:ext>
            </a:extLst>
          </p:cNvPr>
          <p:cNvSpPr>
            <a:spLocks noGrp="1"/>
          </p:cNvSpPr>
          <p:nvPr>
            <p:ph idx="1"/>
          </p:nvPr>
        </p:nvSpPr>
        <p:spPr>
          <a:xfrm>
            <a:off x="1802606" y="1010083"/>
            <a:ext cx="9144000" cy="2783736"/>
          </a:xfrm>
          <a:solidFill>
            <a:schemeClr val="bg1">
              <a:lumMod val="85000"/>
            </a:schemeClr>
          </a:solidFill>
        </p:spPr>
        <p:txBody>
          <a:bodyPr/>
          <a:lstStyle/>
          <a:p>
            <a:pPr marL="285750" indent="-285750">
              <a:buFont typeface="Arial" panose="020B0604020202020204" pitchFamily="34" charset="0"/>
              <a:buChar char="•"/>
            </a:pPr>
            <a:r>
              <a:rPr lang="en-US" dirty="0"/>
              <a:t>Write a </a:t>
            </a:r>
            <a:r>
              <a:rPr lang="en-US" b="1" dirty="0"/>
              <a:t>series of prompts </a:t>
            </a:r>
            <a:r>
              <a:rPr lang="en-US" dirty="0"/>
              <a:t>that work together to solve a problem</a:t>
            </a:r>
          </a:p>
          <a:p>
            <a:pPr marL="285750" indent="-285750">
              <a:buFont typeface="Arial" panose="020B0604020202020204" pitchFamily="34" charset="0"/>
              <a:buChar char="•"/>
            </a:pPr>
            <a:r>
              <a:rPr lang="en-US" dirty="0"/>
              <a:t>Larger problems are broken down into smaller tasks</a:t>
            </a:r>
          </a:p>
          <a:p>
            <a:pPr marL="285750" indent="-285750">
              <a:buFont typeface="Arial" panose="020B0604020202020204" pitchFamily="34" charset="0"/>
              <a:buChar char="•"/>
            </a:pPr>
            <a:r>
              <a:rPr lang="en-US" dirty="0"/>
              <a:t>Example:</a:t>
            </a:r>
          </a:p>
          <a:p>
            <a:pPr marL="571500" lvl="1" indent="-342900">
              <a:buFont typeface="+mj-lt"/>
              <a:buAutoNum type="arabicPeriod"/>
            </a:pPr>
            <a:r>
              <a:rPr lang="en-US" dirty="0"/>
              <a:t>Generate some ideas for blog posts on teaching linear regression</a:t>
            </a:r>
          </a:p>
          <a:p>
            <a:pPr marL="571500" lvl="1" indent="-342900">
              <a:buFont typeface="+mj-lt"/>
              <a:buAutoNum type="arabicPeriod"/>
            </a:pPr>
            <a:r>
              <a:rPr lang="en-US" dirty="0"/>
              <a:t>Take idea #3 and ask “what are the common misconceptions” on this topic?</a:t>
            </a:r>
          </a:p>
          <a:p>
            <a:pPr marL="571500" lvl="1" indent="-342900">
              <a:buFont typeface="+mj-lt"/>
              <a:buAutoNum type="arabicPeriod"/>
            </a:pPr>
            <a:r>
              <a:rPr lang="en-US" dirty="0"/>
              <a:t>Create an outline of a blog on how to break this into small steps.</a:t>
            </a:r>
          </a:p>
          <a:p>
            <a:pPr marL="571500" lvl="1" indent="-342900">
              <a:buFont typeface="+mj-lt"/>
              <a:buAutoNum type="arabicPeriod"/>
            </a:pPr>
            <a:r>
              <a:rPr lang="en-US" dirty="0"/>
              <a:t>Generate some web drawings of slope and intercept</a:t>
            </a:r>
          </a:p>
          <a:p>
            <a:pPr marL="571500" lvl="1" indent="-342900">
              <a:buFont typeface="+mj-lt"/>
              <a:buAutoNum type="arabicPeriod"/>
            </a:pPr>
            <a:r>
              <a:rPr lang="en-US" dirty="0"/>
              <a:t>Create some interactive web applications to demonstrate this topic?</a:t>
            </a:r>
          </a:p>
          <a:p>
            <a:endParaRPr lang="en-US" dirty="0"/>
          </a:p>
          <a:p>
            <a:endParaRPr lang="en-US" dirty="0"/>
          </a:p>
        </p:txBody>
      </p:sp>
      <p:sp>
        <p:nvSpPr>
          <p:cNvPr id="3" name="Title 2">
            <a:extLst>
              <a:ext uri="{FF2B5EF4-FFF2-40B4-BE49-F238E27FC236}">
                <a16:creationId xmlns:a16="http://schemas.microsoft.com/office/drawing/2014/main" id="{13306659-E32D-3407-49B9-520EAEC3ECAC}"/>
              </a:ext>
            </a:extLst>
          </p:cNvPr>
          <p:cNvSpPr>
            <a:spLocks noGrp="1"/>
          </p:cNvSpPr>
          <p:nvPr>
            <p:ph type="title"/>
          </p:nvPr>
        </p:nvSpPr>
        <p:spPr>
          <a:xfrm>
            <a:off x="457198" y="442838"/>
            <a:ext cx="9601200" cy="304699"/>
          </a:xfrm>
        </p:spPr>
        <p:txBody>
          <a:bodyPr/>
          <a:lstStyle/>
          <a:p>
            <a:r>
              <a:rPr lang="en-US"/>
              <a:t>Prompt Chaining</a:t>
            </a:r>
          </a:p>
        </p:txBody>
      </p:sp>
      <p:pic>
        <p:nvPicPr>
          <p:cNvPr id="4" name="Picture 3">
            <a:extLst>
              <a:ext uri="{FF2B5EF4-FFF2-40B4-BE49-F238E27FC236}">
                <a16:creationId xmlns:a16="http://schemas.microsoft.com/office/drawing/2014/main" id="{BC1B8F59-9338-3450-8D26-C43115B815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91363" y="4056365"/>
            <a:ext cx="2366963" cy="2525785"/>
          </a:xfrm>
          <a:prstGeom prst="rect">
            <a:avLst/>
          </a:prstGeom>
        </p:spPr>
      </p:pic>
      <p:pic>
        <p:nvPicPr>
          <p:cNvPr id="5" name="Picture 4">
            <a:extLst>
              <a:ext uri="{FF2B5EF4-FFF2-40B4-BE49-F238E27FC236}">
                <a16:creationId xmlns:a16="http://schemas.microsoft.com/office/drawing/2014/main" id="{A6004A37-EB4D-9C6E-D6E4-4B820B0FE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8014" y="4056365"/>
            <a:ext cx="2179569" cy="2133195"/>
          </a:xfrm>
          <a:prstGeom prst="rect">
            <a:avLst/>
          </a:prstGeom>
        </p:spPr>
      </p:pic>
      <p:pic>
        <p:nvPicPr>
          <p:cNvPr id="6" name="Picture 5">
            <a:extLst>
              <a:ext uri="{FF2B5EF4-FFF2-40B4-BE49-F238E27FC236}">
                <a16:creationId xmlns:a16="http://schemas.microsoft.com/office/drawing/2014/main" id="{04D37430-1C02-E77B-0DF3-0BC035B36B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2546" y="4275634"/>
            <a:ext cx="2321216" cy="1694656"/>
          </a:xfrm>
          <a:prstGeom prst="rect">
            <a:avLst/>
          </a:prstGeom>
        </p:spPr>
      </p:pic>
      <p:sp>
        <p:nvSpPr>
          <p:cNvPr id="7" name="Right Arrow 6">
            <a:extLst>
              <a:ext uri="{FF2B5EF4-FFF2-40B4-BE49-F238E27FC236}">
                <a16:creationId xmlns:a16="http://schemas.microsoft.com/office/drawing/2014/main" id="{04516753-BE0E-F5E3-15D7-4FCD6A5284B9}"/>
              </a:ext>
            </a:extLst>
          </p:cNvPr>
          <p:cNvSpPr/>
          <p:nvPr/>
        </p:nvSpPr>
        <p:spPr bwMode="gray">
          <a:xfrm>
            <a:off x="3550444" y="4943475"/>
            <a:ext cx="557212" cy="375782"/>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Right Arrow 7">
            <a:extLst>
              <a:ext uri="{FF2B5EF4-FFF2-40B4-BE49-F238E27FC236}">
                <a16:creationId xmlns:a16="http://schemas.microsoft.com/office/drawing/2014/main" id="{9B77AF4A-30B9-99FF-1F8F-86D2141BA69D}"/>
              </a:ext>
            </a:extLst>
          </p:cNvPr>
          <p:cNvSpPr/>
          <p:nvPr/>
        </p:nvSpPr>
        <p:spPr bwMode="gray">
          <a:xfrm>
            <a:off x="6448010" y="4935071"/>
            <a:ext cx="557212" cy="375782"/>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Tree>
    <p:extLst>
      <p:ext uri="{BB962C8B-B14F-4D97-AF65-F5344CB8AC3E}">
        <p14:creationId xmlns:p14="http://schemas.microsoft.com/office/powerpoint/2010/main" val="1682622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C145-15BA-BB2B-7366-6FFB5F13AECC}"/>
              </a:ext>
            </a:extLst>
          </p:cNvPr>
          <p:cNvSpPr>
            <a:spLocks noGrp="1"/>
          </p:cNvSpPr>
          <p:nvPr>
            <p:ph type="title"/>
          </p:nvPr>
        </p:nvSpPr>
        <p:spPr/>
        <p:txBody>
          <a:bodyPr/>
          <a:lstStyle/>
          <a:p>
            <a:r>
              <a:rPr lang="en-US" dirty="0"/>
              <a:t>Prompt Chaining: SAS to Python</a:t>
            </a:r>
          </a:p>
        </p:txBody>
      </p:sp>
      <p:sp>
        <p:nvSpPr>
          <p:cNvPr id="3" name="Content Placeholder 2">
            <a:extLst>
              <a:ext uri="{FF2B5EF4-FFF2-40B4-BE49-F238E27FC236}">
                <a16:creationId xmlns:a16="http://schemas.microsoft.com/office/drawing/2014/main" id="{6519BA26-AFCC-012E-9FD4-736620E338CC}"/>
              </a:ext>
            </a:extLst>
          </p:cNvPr>
          <p:cNvSpPr>
            <a:spLocks noGrp="1"/>
          </p:cNvSpPr>
          <p:nvPr>
            <p:ph idx="1"/>
          </p:nvPr>
        </p:nvSpPr>
        <p:spPr>
          <a:xfrm>
            <a:off x="988541" y="2631989"/>
            <a:ext cx="10406290" cy="2594919"/>
          </a:xfrm>
        </p:spPr>
        <p:txBody>
          <a:bodyPr/>
          <a:lstStyle/>
          <a:p>
            <a:pPr marL="342900" indent="-342900">
              <a:buAutoNum type="arabicPeriod"/>
            </a:pPr>
            <a:r>
              <a:rPr lang="en-US" dirty="0"/>
              <a:t>Explain what this SAS code does.</a:t>
            </a:r>
          </a:p>
          <a:p>
            <a:pPr marL="342900" indent="-342900">
              <a:buAutoNum type="arabicPeriod"/>
            </a:pPr>
            <a:r>
              <a:rPr lang="en-US" dirty="0"/>
              <a:t>Generate an acceptance test plan for this SAS code.</a:t>
            </a:r>
          </a:p>
          <a:p>
            <a:pPr marL="342900" indent="-342900">
              <a:buAutoNum type="arabicPeriod"/>
            </a:pPr>
            <a:r>
              <a:rPr lang="en-US" dirty="0"/>
              <a:t>Add documentation to this SAS code.</a:t>
            </a:r>
          </a:p>
          <a:p>
            <a:pPr marL="342900" indent="-342900">
              <a:buAutoNum type="arabicPeriod"/>
            </a:pPr>
            <a:r>
              <a:rPr lang="en-US" dirty="0"/>
              <a:t>Generate sample data to test this SAS code.</a:t>
            </a:r>
          </a:p>
          <a:p>
            <a:pPr marL="342900" indent="-342900">
              <a:buAutoNum type="arabicPeriod"/>
            </a:pPr>
            <a:r>
              <a:rPr lang="en-US" dirty="0"/>
              <a:t>Convert this SAS code to Python.</a:t>
            </a:r>
          </a:p>
          <a:p>
            <a:pPr marL="342900" indent="-342900">
              <a:buAutoNum type="arabicPeriod"/>
            </a:pPr>
            <a:r>
              <a:rPr lang="en-US" dirty="0"/>
              <a:t>Add detailed documentation to the new Python code.</a:t>
            </a:r>
          </a:p>
          <a:p>
            <a:pPr marL="342900" indent="-342900">
              <a:buAutoNum type="arabicPeriod"/>
            </a:pPr>
            <a:r>
              <a:rPr lang="en-US" dirty="0"/>
              <a:t>Generate unit test for the new Python code.</a:t>
            </a:r>
          </a:p>
        </p:txBody>
      </p:sp>
      <p:sp>
        <p:nvSpPr>
          <p:cNvPr id="4" name="TextBox 3">
            <a:extLst>
              <a:ext uri="{FF2B5EF4-FFF2-40B4-BE49-F238E27FC236}">
                <a16:creationId xmlns:a16="http://schemas.microsoft.com/office/drawing/2014/main" id="{880AA9FA-8697-B70A-546E-8C75B88BD6D4}"/>
              </a:ext>
            </a:extLst>
          </p:cNvPr>
          <p:cNvSpPr txBox="1"/>
          <p:nvPr/>
        </p:nvSpPr>
        <p:spPr bwMode="gray">
          <a:xfrm>
            <a:off x="988541" y="1492408"/>
            <a:ext cx="9069858" cy="830997"/>
          </a:xfrm>
          <a:prstGeom prst="rect">
            <a:avLst/>
          </a:prstGeom>
          <a:noFill/>
        </p:spPr>
        <p:txBody>
          <a:bodyPr vert="horz" wrap="square" lIns="0" tIns="0" rIns="0" bIns="0" rtlCol="0">
            <a:spAutoFit/>
          </a:bodyPr>
          <a:lstStyle/>
          <a:p>
            <a:pPr algn="l">
              <a:spcBef>
                <a:spcPts val="600"/>
              </a:spcBef>
            </a:pPr>
            <a:r>
              <a:rPr lang="en-US" b="1" dirty="0"/>
              <a:t>Challenge: </a:t>
            </a:r>
            <a:r>
              <a:rPr lang="en-US" dirty="0"/>
              <a:t>You are given some SAS code that is 15 years old but has no documentation and no regression tests.  The developers that wrote the SAS code have moved on a long time ago.  You don’t know SAS, but you know Python.</a:t>
            </a:r>
          </a:p>
        </p:txBody>
      </p:sp>
      <p:sp>
        <p:nvSpPr>
          <p:cNvPr id="5" name="TextBox 4">
            <a:extLst>
              <a:ext uri="{FF2B5EF4-FFF2-40B4-BE49-F238E27FC236}">
                <a16:creationId xmlns:a16="http://schemas.microsoft.com/office/drawing/2014/main" id="{BC410701-2D67-6795-EBC4-B9C109B4D0AC}"/>
              </a:ext>
            </a:extLst>
          </p:cNvPr>
          <p:cNvSpPr txBox="1"/>
          <p:nvPr/>
        </p:nvSpPr>
        <p:spPr bwMode="gray">
          <a:xfrm>
            <a:off x="988541" y="5365592"/>
            <a:ext cx="10036978" cy="276999"/>
          </a:xfrm>
          <a:prstGeom prst="rect">
            <a:avLst/>
          </a:prstGeom>
          <a:solidFill>
            <a:schemeClr val="bg1"/>
          </a:solidFill>
        </p:spPr>
        <p:txBody>
          <a:bodyPr vert="horz" wrap="none" lIns="0" tIns="0" rIns="0" bIns="0" rtlCol="0">
            <a:spAutoFit/>
          </a:bodyPr>
          <a:lstStyle/>
          <a:p>
            <a:pPr algn="l">
              <a:spcBef>
                <a:spcPts val="600"/>
              </a:spcBef>
            </a:pPr>
            <a:r>
              <a:rPr lang="en-US" b="1" dirty="0"/>
              <a:t>Take home point: </a:t>
            </a:r>
            <a:r>
              <a:rPr lang="en-US" dirty="0"/>
              <a:t>By breaking a large problem down into steps you can make generative AI work!</a:t>
            </a:r>
          </a:p>
        </p:txBody>
      </p:sp>
    </p:spTree>
    <p:extLst>
      <p:ext uri="{BB962C8B-B14F-4D97-AF65-F5344CB8AC3E}">
        <p14:creationId xmlns:p14="http://schemas.microsoft.com/office/powerpoint/2010/main" val="3171875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3130825" y="1438263"/>
            <a:ext cx="8461513" cy="3645240"/>
          </a:xfrm>
        </p:spPr>
        <p:txBody>
          <a:bodyPr>
            <a:normAutofit fontScale="92500" lnSpcReduction="20000"/>
          </a:bodyPr>
          <a:lstStyle/>
          <a:p>
            <a:pPr marL="342900" indent="-342900">
              <a:buFont typeface="Arial" panose="020B0604020202020204" pitchFamily="34" charset="0"/>
              <a:buChar char="•"/>
            </a:pPr>
            <a:r>
              <a:rPr lang="en-US" sz="2000" dirty="0"/>
              <a:t>Solution architect with over 35 years working with data</a:t>
            </a:r>
          </a:p>
          <a:p>
            <a:pPr marL="342900" indent="-342900">
              <a:buFont typeface="Arial" panose="020B0604020202020204" pitchFamily="34" charset="0"/>
              <a:buChar char="•"/>
            </a:pPr>
            <a:r>
              <a:rPr lang="en-US" sz="2000" dirty="0"/>
              <a:t>Worked for Bell Labs and Steve Jobs at NeXT</a:t>
            </a:r>
          </a:p>
          <a:p>
            <a:pPr marL="342900" indent="-342900">
              <a:buFont typeface="Arial" panose="020B0604020202020204" pitchFamily="34" charset="0"/>
              <a:buChar char="•"/>
            </a:pPr>
            <a:r>
              <a:rPr lang="en-US" sz="2000" dirty="0"/>
              <a:t>Author of a book on database selection “Making Sense of NoSQL”</a:t>
            </a:r>
          </a:p>
          <a:p>
            <a:pPr marL="342900" indent="-342900">
              <a:buFont typeface="Arial" panose="020B0604020202020204" pitchFamily="34" charset="0"/>
              <a:buChar char="•"/>
            </a:pPr>
            <a:r>
              <a:rPr lang="en-US" sz="2000" dirty="0"/>
              <a:t>Promoter of XML and graph query standards (GQL)</a:t>
            </a:r>
          </a:p>
          <a:p>
            <a:pPr marL="342900" indent="-342900">
              <a:buFont typeface="Arial" panose="020B0604020202020204" pitchFamily="34" charset="0"/>
              <a:buChar char="•"/>
            </a:pPr>
            <a:r>
              <a:rPr lang="en-US" sz="2000" dirty="0"/>
              <a:t>Former Distinguished Engineer working for Optum (UHG)</a:t>
            </a:r>
          </a:p>
          <a:p>
            <a:pPr marL="342900" indent="-342900">
              <a:buFont typeface="Arial" panose="020B0604020202020204" pitchFamily="34" charset="0"/>
              <a:buChar char="•"/>
            </a:pPr>
            <a:r>
              <a:rPr lang="en-US" sz="2000" dirty="0"/>
              <a:t>Built the worlds largest healthcare knowledge graph</a:t>
            </a:r>
          </a:p>
          <a:p>
            <a:pPr marL="342900" indent="-342900">
              <a:buFont typeface="Arial" panose="020B0604020202020204" pitchFamily="34" charset="0"/>
              <a:buChar char="•"/>
            </a:pPr>
            <a:r>
              <a:rPr lang="en-US" sz="2000" dirty="0"/>
              <a:t>Lead the “Generative AI Center of Excellence” at Optum</a:t>
            </a:r>
          </a:p>
          <a:p>
            <a:pPr marL="342900" indent="-342900">
              <a:buFont typeface="Arial" panose="020B0604020202020204" pitchFamily="34" charset="0"/>
              <a:buChar char="•"/>
            </a:pPr>
            <a:r>
              <a:rPr lang="en-US" sz="2000" dirty="0"/>
              <a:t>Worked with over 250 healthcare uses cases – 50 which were funded and over 10 in production</a:t>
            </a:r>
          </a:p>
          <a:p>
            <a:pPr marL="342900" indent="-342900">
              <a:buFont typeface="Arial" panose="020B0604020202020204" pitchFamily="34" charset="0"/>
              <a:buChar char="•"/>
            </a:pPr>
            <a:r>
              <a:rPr lang="en-US" sz="2000" dirty="0"/>
              <a:t>Blogger: </a:t>
            </a:r>
            <a:r>
              <a:rPr lang="en-US" sz="2000" dirty="0">
                <a:hlinkClick r:id="rId2"/>
              </a:rPr>
              <a:t>http://medium.com/@dmccreary</a:t>
            </a:r>
            <a:endParaRPr lang="en-US" sz="2000" dirty="0"/>
          </a:p>
          <a:p>
            <a:pPr marL="342900" indent="-342900">
              <a:buFont typeface="Arial" panose="020B0604020202020204" pitchFamily="34" charset="0"/>
              <a:buChar char="•"/>
            </a:pPr>
            <a:r>
              <a:rPr lang="en-US" sz="2000" dirty="0"/>
              <a:t>Big fan of AI, robotics, MicroPython, and STEM education</a:t>
            </a:r>
          </a:p>
          <a:p>
            <a:pPr marL="342900" indent="-342900">
              <a:buFont typeface="Arial" panose="020B0604020202020204" pitchFamily="34" charset="0"/>
              <a:buChar char="•"/>
            </a:pPr>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2</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877932" y="5427826"/>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C86049-3C6D-C919-F908-7F4B79CEE5B9}"/>
              </a:ext>
            </a:extLst>
          </p:cNvPr>
          <p:cNvSpPr>
            <a:spLocks noGrp="1"/>
          </p:cNvSpPr>
          <p:nvPr>
            <p:ph idx="1"/>
          </p:nvPr>
        </p:nvSpPr>
        <p:spPr>
          <a:xfrm>
            <a:off x="3142456" y="5812531"/>
            <a:ext cx="2683669" cy="357188"/>
          </a:xfrm>
        </p:spPr>
        <p:txBody>
          <a:bodyPr/>
          <a:lstStyle/>
          <a:p>
            <a:r>
              <a:rPr lang="en-US"/>
              <a:t>Answer: Very important!</a:t>
            </a:r>
          </a:p>
        </p:txBody>
      </p:sp>
      <p:sp>
        <p:nvSpPr>
          <p:cNvPr id="3" name="Title 2">
            <a:extLst>
              <a:ext uri="{FF2B5EF4-FFF2-40B4-BE49-F238E27FC236}">
                <a16:creationId xmlns:a16="http://schemas.microsoft.com/office/drawing/2014/main" id="{B0D033FE-F9F4-BF44-678C-FA2F2A0D5160}"/>
              </a:ext>
            </a:extLst>
          </p:cNvPr>
          <p:cNvSpPr>
            <a:spLocks noGrp="1"/>
          </p:cNvSpPr>
          <p:nvPr>
            <p:ph type="title"/>
          </p:nvPr>
        </p:nvSpPr>
        <p:spPr>
          <a:xfrm>
            <a:off x="407193" y="306712"/>
            <a:ext cx="9601200" cy="304699"/>
          </a:xfrm>
        </p:spPr>
        <p:txBody>
          <a:bodyPr/>
          <a:lstStyle/>
          <a:p>
            <a:r>
              <a:rPr lang="en-US" dirty="0"/>
              <a:t>How Important is Prompt Engineering in Knowledge Graph Synthesis?</a:t>
            </a:r>
          </a:p>
        </p:txBody>
      </p:sp>
      <p:pic>
        <p:nvPicPr>
          <p:cNvPr id="4" name="Picture 3">
            <a:extLst>
              <a:ext uri="{FF2B5EF4-FFF2-40B4-BE49-F238E27FC236}">
                <a16:creationId xmlns:a16="http://schemas.microsoft.com/office/drawing/2014/main" id="{45BFB98E-02C7-1D13-D2A4-A3AC7892E9B8}"/>
              </a:ext>
            </a:extLst>
          </p:cNvPr>
          <p:cNvPicPr>
            <a:picLocks noChangeAspect="1"/>
          </p:cNvPicPr>
          <p:nvPr/>
        </p:nvPicPr>
        <p:blipFill>
          <a:blip r:embed="rId3"/>
          <a:stretch>
            <a:fillRect/>
          </a:stretch>
        </p:blipFill>
        <p:spPr>
          <a:xfrm>
            <a:off x="3142456" y="926378"/>
            <a:ext cx="5280025" cy="4560917"/>
          </a:xfrm>
          <a:prstGeom prst="rect">
            <a:avLst/>
          </a:prstGeom>
          <a:ln>
            <a:solidFill>
              <a:schemeClr val="tx1">
                <a:lumMod val="50000"/>
              </a:schemeClr>
            </a:solidFill>
          </a:ln>
        </p:spPr>
      </p:pic>
      <p:sp>
        <p:nvSpPr>
          <p:cNvPr id="5" name="TextBox 4">
            <a:extLst>
              <a:ext uri="{FF2B5EF4-FFF2-40B4-BE49-F238E27FC236}">
                <a16:creationId xmlns:a16="http://schemas.microsoft.com/office/drawing/2014/main" id="{C37898BC-2953-113F-D1BC-176B0D0B36DE}"/>
              </a:ext>
            </a:extLst>
          </p:cNvPr>
          <p:cNvSpPr txBox="1"/>
          <p:nvPr/>
        </p:nvSpPr>
        <p:spPr bwMode="gray">
          <a:xfrm>
            <a:off x="7208459" y="5931622"/>
            <a:ext cx="2799934" cy="215444"/>
          </a:xfrm>
          <a:prstGeom prst="rect">
            <a:avLst/>
          </a:prstGeom>
          <a:solidFill>
            <a:schemeClr val="bg1"/>
          </a:solidFill>
        </p:spPr>
        <p:txBody>
          <a:bodyPr vert="horz" wrap="none" lIns="0" tIns="0" rIns="0" bIns="0" rtlCol="0">
            <a:spAutoFit/>
          </a:bodyPr>
          <a:lstStyle/>
          <a:p>
            <a:pPr algn="l">
              <a:spcBef>
                <a:spcPts val="600"/>
              </a:spcBef>
            </a:pPr>
            <a:r>
              <a:rPr lang="en-US" sz="1400" dirty="0"/>
              <a:t>https://arxiv.org/pdf/2306.08997.pdf</a:t>
            </a:r>
          </a:p>
        </p:txBody>
      </p:sp>
      <p:sp>
        <p:nvSpPr>
          <p:cNvPr id="6" name="TextBox 5">
            <a:extLst>
              <a:ext uri="{FF2B5EF4-FFF2-40B4-BE49-F238E27FC236}">
                <a16:creationId xmlns:a16="http://schemas.microsoft.com/office/drawing/2014/main" id="{9D17AB08-9ED3-0A4A-C486-CAE89DB76219}"/>
              </a:ext>
            </a:extLst>
          </p:cNvPr>
          <p:cNvSpPr txBox="1"/>
          <p:nvPr/>
        </p:nvSpPr>
        <p:spPr bwMode="gray">
          <a:xfrm>
            <a:off x="8857155" y="2998113"/>
            <a:ext cx="2302475" cy="861774"/>
          </a:xfrm>
          <a:prstGeom prst="rect">
            <a:avLst/>
          </a:prstGeom>
          <a:noFill/>
        </p:spPr>
        <p:txBody>
          <a:bodyPr vert="horz" wrap="square" lIns="0" tIns="0" rIns="0" bIns="0" rtlCol="0">
            <a:spAutoFit/>
          </a:bodyPr>
          <a:lstStyle/>
          <a:p>
            <a:pPr algn="l">
              <a:spcBef>
                <a:spcPts val="600"/>
              </a:spcBef>
            </a:pPr>
            <a:r>
              <a:rPr lang="en-US" sz="1400" b="1" dirty="0"/>
              <a:t>Note: </a:t>
            </a:r>
            <a:r>
              <a:rPr lang="en-US" sz="1400" dirty="0"/>
              <a:t>Paper was withdrawn Did not receive permission to release the model fine-tuned on the data.</a:t>
            </a:r>
          </a:p>
        </p:txBody>
      </p:sp>
    </p:spTree>
    <p:extLst>
      <p:ext uri="{BB962C8B-B14F-4D97-AF65-F5344CB8AC3E}">
        <p14:creationId xmlns:p14="http://schemas.microsoft.com/office/powerpoint/2010/main" val="30661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E41E7F-8D16-B8D8-DDF0-2BA42CC7F239}"/>
              </a:ext>
            </a:extLst>
          </p:cNvPr>
          <p:cNvSpPr>
            <a:spLocks noGrp="1"/>
          </p:cNvSpPr>
          <p:nvPr>
            <p:ph idx="1"/>
          </p:nvPr>
        </p:nvSpPr>
        <p:spPr>
          <a:xfrm>
            <a:off x="1346597" y="1799203"/>
            <a:ext cx="9144000" cy="3708161"/>
          </a:xfrm>
        </p:spPr>
        <p:txBody>
          <a:bodyPr>
            <a:normAutofit fontScale="92500" lnSpcReduction="20000"/>
          </a:bodyPr>
          <a:lstStyle/>
          <a:p>
            <a:pPr marL="342900" indent="-342900">
              <a:buFont typeface="+mj-lt"/>
              <a:buAutoNum type="arabicPeriod"/>
            </a:pPr>
            <a:r>
              <a:rPr lang="en-US" b="1" dirty="0"/>
              <a:t>Zero-shot Learning</a:t>
            </a:r>
            <a:r>
              <a:rPr lang="en-US" dirty="0"/>
              <a:t>: Without any data or example questions in the context, the LLM attempts to answer the question directly. </a:t>
            </a:r>
          </a:p>
          <a:p>
            <a:pPr marL="342900" indent="-342900">
              <a:buFont typeface="+mj-lt"/>
              <a:buAutoNum type="arabicPeriod"/>
            </a:pPr>
            <a:r>
              <a:rPr lang="en-US" b="1" dirty="0"/>
              <a:t>Few-shot Learning: </a:t>
            </a:r>
            <a:r>
              <a:rPr lang="en-US" dirty="0"/>
              <a:t>The LLM is provided with a few example questions and answers in the context to guide its understanding of the task.</a:t>
            </a:r>
          </a:p>
          <a:p>
            <a:pPr marL="342900" indent="-342900">
              <a:buFont typeface="+mj-lt"/>
              <a:buAutoNum type="arabicPeriod"/>
            </a:pPr>
            <a:r>
              <a:rPr lang="en-US" b="1" dirty="0"/>
              <a:t>Chain-of-Thought (show your work):</a:t>
            </a:r>
            <a:r>
              <a:rPr lang="en-US" dirty="0"/>
              <a:t> Uses prompt engineering to elicit a step-by-step answer. </a:t>
            </a:r>
          </a:p>
          <a:p>
            <a:pPr marL="342900" indent="-342900">
              <a:buFont typeface="+mj-lt"/>
              <a:buAutoNum type="arabicPeriod"/>
            </a:pPr>
            <a:r>
              <a:rPr lang="en-US" b="1" dirty="0"/>
              <a:t>Critique: </a:t>
            </a:r>
            <a:r>
              <a:rPr lang="en-US" dirty="0"/>
              <a:t>An LLM generates an answer and a critique of that answer.  The answer is iteratively refined using the critiques.  Example: self-repair.</a:t>
            </a:r>
          </a:p>
          <a:p>
            <a:pPr marL="342900" indent="-342900">
              <a:buFont typeface="+mj-lt"/>
              <a:buAutoNum type="arabicPeriod"/>
            </a:pPr>
            <a:r>
              <a:rPr lang="en-US" b="1" dirty="0"/>
              <a:t>Tree-of-Thought:</a:t>
            </a:r>
            <a:r>
              <a:rPr lang="en-US" dirty="0"/>
              <a:t> Uses prompt engineering to generate a tree of answers and then reflects on each of the answers.  Then combine the best of the results for a final result. </a:t>
            </a:r>
          </a:p>
          <a:p>
            <a:pPr marL="342900" indent="-342900">
              <a:buFont typeface="+mj-lt"/>
              <a:buAutoNum type="arabicPeriod"/>
            </a:pPr>
            <a:r>
              <a:rPr lang="en-US" b="1" dirty="0"/>
              <a:t>Program Synthesis: </a:t>
            </a:r>
            <a:r>
              <a:rPr lang="en-US" dirty="0"/>
              <a:t>The LLM is prompted to write a program that solves the problem, and then the program is run in an interpreter.</a:t>
            </a:r>
          </a:p>
          <a:p>
            <a:pPr marL="342900" indent="-342900">
              <a:buFont typeface="+mj-lt"/>
              <a:buAutoNum type="arabicPeriod"/>
            </a:pPr>
            <a:r>
              <a:rPr lang="en-US" b="1" dirty="0"/>
              <a:t>Expert Prompting: </a:t>
            </a:r>
            <a:r>
              <a:rPr lang="en-US" dirty="0"/>
              <a:t>A novel contribution of this work is to use the LLM to identify experts in the field, generate answers as if the experts wrote them, and combine the experts’ answers by collaborative decision-making.</a:t>
            </a:r>
          </a:p>
        </p:txBody>
      </p:sp>
      <p:sp>
        <p:nvSpPr>
          <p:cNvPr id="3" name="Title 2">
            <a:extLst>
              <a:ext uri="{FF2B5EF4-FFF2-40B4-BE49-F238E27FC236}">
                <a16:creationId xmlns:a16="http://schemas.microsoft.com/office/drawing/2014/main" id="{6EEA4365-54B8-486C-A2A2-FF4C3E447E58}"/>
              </a:ext>
            </a:extLst>
          </p:cNvPr>
          <p:cNvSpPr>
            <a:spLocks noGrp="1"/>
          </p:cNvSpPr>
          <p:nvPr>
            <p:ph type="title"/>
          </p:nvPr>
        </p:nvSpPr>
        <p:spPr/>
        <p:txBody>
          <a:bodyPr/>
          <a:lstStyle/>
          <a:p>
            <a:r>
              <a:rPr lang="en-US"/>
              <a:t>Many Different Prompt Strategies</a:t>
            </a:r>
          </a:p>
        </p:txBody>
      </p:sp>
      <p:sp>
        <p:nvSpPr>
          <p:cNvPr id="4" name="TextBox 3">
            <a:extLst>
              <a:ext uri="{FF2B5EF4-FFF2-40B4-BE49-F238E27FC236}">
                <a16:creationId xmlns:a16="http://schemas.microsoft.com/office/drawing/2014/main" id="{D10B12BC-449D-4FF3-050C-4983A3C6B11E}"/>
              </a:ext>
            </a:extLst>
          </p:cNvPr>
          <p:cNvSpPr txBox="1"/>
          <p:nvPr/>
        </p:nvSpPr>
        <p:spPr bwMode="gray">
          <a:xfrm>
            <a:off x="1346597" y="1264911"/>
            <a:ext cx="7877232" cy="246221"/>
          </a:xfrm>
          <a:prstGeom prst="rect">
            <a:avLst/>
          </a:prstGeom>
          <a:noFill/>
        </p:spPr>
        <p:txBody>
          <a:bodyPr vert="horz" wrap="square" lIns="0" tIns="0" rIns="0" bIns="0" rtlCol="0">
            <a:spAutoFit/>
          </a:bodyPr>
          <a:lstStyle/>
          <a:p>
            <a:pPr algn="l">
              <a:spcBef>
                <a:spcPts val="600"/>
              </a:spcBef>
            </a:pPr>
            <a:r>
              <a:rPr lang="en-US" sz="1600" i="1" dirty="0"/>
              <a:t>You are an MIT Professor of Computer Science and teaching Introduction to Python.</a:t>
            </a:r>
          </a:p>
        </p:txBody>
      </p:sp>
      <p:sp>
        <p:nvSpPr>
          <p:cNvPr id="5" name="TextBox 4">
            <a:extLst>
              <a:ext uri="{FF2B5EF4-FFF2-40B4-BE49-F238E27FC236}">
                <a16:creationId xmlns:a16="http://schemas.microsoft.com/office/drawing/2014/main" id="{1E46E7D5-1416-9F2D-3C79-2D98448769E9}"/>
              </a:ext>
            </a:extLst>
          </p:cNvPr>
          <p:cNvSpPr txBox="1"/>
          <p:nvPr/>
        </p:nvSpPr>
        <p:spPr bwMode="gray">
          <a:xfrm>
            <a:off x="6300788" y="5943601"/>
            <a:ext cx="3888885" cy="215444"/>
          </a:xfrm>
          <a:prstGeom prst="rect">
            <a:avLst/>
          </a:prstGeom>
          <a:noFill/>
        </p:spPr>
        <p:txBody>
          <a:bodyPr vert="horz" wrap="none" lIns="0" tIns="0" rIns="0" bIns="0" rtlCol="0">
            <a:spAutoFit/>
          </a:bodyPr>
          <a:lstStyle/>
          <a:p>
            <a:pPr algn="l">
              <a:spcBef>
                <a:spcPts val="600"/>
              </a:spcBef>
            </a:pPr>
            <a:r>
              <a:rPr lang="en-US" sz="1400"/>
              <a:t>…and then also use fine-tuning on smaller LLMs.</a:t>
            </a:r>
          </a:p>
        </p:txBody>
      </p:sp>
    </p:spTree>
    <p:extLst>
      <p:ext uri="{BB962C8B-B14F-4D97-AF65-F5344CB8AC3E}">
        <p14:creationId xmlns:p14="http://schemas.microsoft.com/office/powerpoint/2010/main" val="1845761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176B7-931A-F8BE-1349-A349AEDEE7D3}"/>
              </a:ext>
            </a:extLst>
          </p:cNvPr>
          <p:cNvSpPr>
            <a:spLocks noGrp="1"/>
          </p:cNvSpPr>
          <p:nvPr>
            <p:ph type="title"/>
          </p:nvPr>
        </p:nvSpPr>
        <p:spPr>
          <a:xfrm>
            <a:off x="314324" y="291320"/>
            <a:ext cx="9601200" cy="304699"/>
          </a:xfrm>
        </p:spPr>
        <p:txBody>
          <a:bodyPr/>
          <a:lstStyle/>
          <a:p>
            <a:r>
              <a:rPr lang="en-US"/>
              <a:t>Giffy Image of Related Quiz Questions from MIT Courses in EE/CS</a:t>
            </a:r>
          </a:p>
        </p:txBody>
      </p:sp>
      <p:pic>
        <p:nvPicPr>
          <p:cNvPr id="6" name="Picture 5">
            <a:extLst>
              <a:ext uri="{FF2B5EF4-FFF2-40B4-BE49-F238E27FC236}">
                <a16:creationId xmlns:a16="http://schemas.microsoft.com/office/drawing/2014/main" id="{D60701C6-8ABF-03E5-602E-608CD550D9E9}"/>
              </a:ext>
            </a:extLst>
          </p:cNvPr>
          <p:cNvPicPr>
            <a:picLocks noChangeAspect="1"/>
          </p:cNvPicPr>
          <p:nvPr/>
        </p:nvPicPr>
        <p:blipFill>
          <a:blip r:embed="rId2"/>
          <a:stretch>
            <a:fillRect/>
          </a:stretch>
        </p:blipFill>
        <p:spPr>
          <a:xfrm>
            <a:off x="1373981" y="760037"/>
            <a:ext cx="9050221" cy="5433593"/>
          </a:xfrm>
          <a:prstGeom prst="rect">
            <a:avLst/>
          </a:prstGeom>
        </p:spPr>
      </p:pic>
      <p:sp>
        <p:nvSpPr>
          <p:cNvPr id="8" name="TextBox 7">
            <a:extLst>
              <a:ext uri="{FF2B5EF4-FFF2-40B4-BE49-F238E27FC236}">
                <a16:creationId xmlns:a16="http://schemas.microsoft.com/office/drawing/2014/main" id="{7B207185-B937-19D2-AAE2-58625C326675}"/>
              </a:ext>
            </a:extLst>
          </p:cNvPr>
          <p:cNvSpPr txBox="1"/>
          <p:nvPr/>
        </p:nvSpPr>
        <p:spPr bwMode="gray">
          <a:xfrm>
            <a:off x="728662" y="3120183"/>
            <a:ext cx="728662" cy="184666"/>
          </a:xfrm>
          <a:prstGeom prst="rect">
            <a:avLst/>
          </a:prstGeom>
          <a:noFill/>
        </p:spPr>
        <p:txBody>
          <a:bodyPr vert="horz" wrap="square" lIns="0" tIns="0" rIns="0" bIns="0" rtlCol="0">
            <a:spAutoFit/>
          </a:bodyPr>
          <a:lstStyle/>
          <a:p>
            <a:pPr algn="r">
              <a:spcBef>
                <a:spcPts val="600"/>
              </a:spcBef>
            </a:pPr>
            <a:r>
              <a:rPr lang="en-US" sz="1200"/>
              <a:t>Circuits</a:t>
            </a:r>
          </a:p>
        </p:txBody>
      </p:sp>
      <p:sp>
        <p:nvSpPr>
          <p:cNvPr id="2" name="TextBox 1">
            <a:extLst>
              <a:ext uri="{FF2B5EF4-FFF2-40B4-BE49-F238E27FC236}">
                <a16:creationId xmlns:a16="http://schemas.microsoft.com/office/drawing/2014/main" id="{710E5798-DF74-3683-C16D-855CC6A8A38F}"/>
              </a:ext>
            </a:extLst>
          </p:cNvPr>
          <p:cNvSpPr txBox="1"/>
          <p:nvPr/>
        </p:nvSpPr>
        <p:spPr bwMode="gray">
          <a:xfrm>
            <a:off x="2314446" y="937156"/>
            <a:ext cx="728662" cy="184666"/>
          </a:xfrm>
          <a:prstGeom prst="rect">
            <a:avLst/>
          </a:prstGeom>
          <a:noFill/>
        </p:spPr>
        <p:txBody>
          <a:bodyPr vert="horz" wrap="square" lIns="0" tIns="0" rIns="0" bIns="0" rtlCol="0">
            <a:spAutoFit/>
          </a:bodyPr>
          <a:lstStyle/>
          <a:p>
            <a:pPr algn="r">
              <a:spcBef>
                <a:spcPts val="600"/>
              </a:spcBef>
            </a:pPr>
            <a:r>
              <a:rPr lang="en-US" sz="1200"/>
              <a:t>Circuits</a:t>
            </a:r>
          </a:p>
        </p:txBody>
      </p:sp>
    </p:spTree>
    <p:extLst>
      <p:ext uri="{BB962C8B-B14F-4D97-AF65-F5344CB8AC3E}">
        <p14:creationId xmlns:p14="http://schemas.microsoft.com/office/powerpoint/2010/main" val="3898443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48A10E-1F73-A2D8-9BFA-7AC6DF75D63B}"/>
              </a:ext>
            </a:extLst>
          </p:cNvPr>
          <p:cNvSpPr>
            <a:spLocks noGrp="1"/>
          </p:cNvSpPr>
          <p:nvPr>
            <p:ph idx="1"/>
          </p:nvPr>
        </p:nvSpPr>
        <p:spPr>
          <a:xfrm>
            <a:off x="1237116" y="3919958"/>
            <a:ext cx="9144000" cy="2340957"/>
          </a:xfrm>
        </p:spPr>
        <p:txBody>
          <a:bodyPr>
            <a:normAutofit lnSpcReduction="10000"/>
          </a:bodyPr>
          <a:lstStyle/>
          <a:p>
            <a:r>
              <a:rPr lang="en-US" b="1" dirty="0"/>
              <a:t>Prompt: </a:t>
            </a:r>
            <a:r>
              <a:rPr lang="en-US" dirty="0"/>
              <a:t>There are three experts considering how to teach a Python class on machine learning:</a:t>
            </a:r>
          </a:p>
          <a:p>
            <a:pPr marL="342900" indent="-342900">
              <a:buAutoNum type="arabicPeriod"/>
            </a:pPr>
            <a:r>
              <a:rPr lang="en-US" dirty="0"/>
              <a:t>a computer scientist</a:t>
            </a:r>
          </a:p>
          <a:p>
            <a:pPr marL="342900" indent="-342900">
              <a:buAutoNum type="arabicPeriod"/>
            </a:pPr>
            <a:r>
              <a:rPr lang="en-US" dirty="0"/>
              <a:t>a psychologist</a:t>
            </a:r>
          </a:p>
          <a:p>
            <a:pPr marL="342900" indent="-342900">
              <a:buAutoNum type="arabicPeriod"/>
            </a:pPr>
            <a:r>
              <a:rPr lang="en-US" dirty="0"/>
              <a:t>an instructional designer</a:t>
            </a:r>
          </a:p>
          <a:p>
            <a:r>
              <a:rPr lang="en-US" dirty="0"/>
              <a:t>For each expert, give their opinion on how to teach a specific topic.  They will then reflect on each other’s viewpoints and reconsider their own perspective.   At the end, combined the strengths of each perspective to create a final suggestion.</a:t>
            </a:r>
          </a:p>
        </p:txBody>
      </p:sp>
      <p:sp>
        <p:nvSpPr>
          <p:cNvPr id="3" name="Title 2">
            <a:extLst>
              <a:ext uri="{FF2B5EF4-FFF2-40B4-BE49-F238E27FC236}">
                <a16:creationId xmlns:a16="http://schemas.microsoft.com/office/drawing/2014/main" id="{DF910AD3-3445-1EE2-77F1-C2F58397B771}"/>
              </a:ext>
            </a:extLst>
          </p:cNvPr>
          <p:cNvSpPr>
            <a:spLocks noGrp="1"/>
          </p:cNvSpPr>
          <p:nvPr>
            <p:ph type="title"/>
          </p:nvPr>
        </p:nvSpPr>
        <p:spPr>
          <a:xfrm>
            <a:off x="451247" y="405382"/>
            <a:ext cx="9601200" cy="304699"/>
          </a:xfrm>
        </p:spPr>
        <p:txBody>
          <a:bodyPr/>
          <a:lstStyle/>
          <a:p>
            <a:r>
              <a:rPr lang="en-US"/>
              <a:t>Tree of Thoughts (works best on GPT-4)</a:t>
            </a:r>
          </a:p>
        </p:txBody>
      </p:sp>
      <p:sp>
        <p:nvSpPr>
          <p:cNvPr id="5" name="Rectangle 4">
            <a:extLst>
              <a:ext uri="{FF2B5EF4-FFF2-40B4-BE49-F238E27FC236}">
                <a16:creationId xmlns:a16="http://schemas.microsoft.com/office/drawing/2014/main" id="{E3B8EE5C-4A57-744A-A400-D61FFFF51C3F}"/>
              </a:ext>
            </a:extLst>
          </p:cNvPr>
          <p:cNvSpPr/>
          <p:nvPr/>
        </p:nvSpPr>
        <p:spPr bwMode="gray">
          <a:xfrm>
            <a:off x="5307807" y="924602"/>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Psychology</a:t>
            </a:r>
            <a:endParaRPr lang="en-US" sz="1400">
              <a:solidFill>
                <a:schemeClr val="tx1">
                  <a:lumMod val="50000"/>
                </a:schemeClr>
              </a:solidFill>
            </a:endParaRP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6" name="Rectangle 5">
            <a:extLst>
              <a:ext uri="{FF2B5EF4-FFF2-40B4-BE49-F238E27FC236}">
                <a16:creationId xmlns:a16="http://schemas.microsoft.com/office/drawing/2014/main" id="{A2329D12-FF9A-7C30-8726-7E67E7983B0C}"/>
              </a:ext>
            </a:extLst>
          </p:cNvPr>
          <p:cNvSpPr/>
          <p:nvPr/>
        </p:nvSpPr>
        <p:spPr bwMode="gray">
          <a:xfrm>
            <a:off x="3745707" y="924602"/>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Computer</a:t>
            </a:r>
          </a:p>
          <a:p>
            <a:pPr algn="ctr" rtl="0" eaLnBrk="1" fontAlgn="auto" hangingPunct="1">
              <a:lnSpc>
                <a:spcPct val="100000"/>
              </a:lnSpc>
              <a:spcBef>
                <a:spcPts val="600"/>
              </a:spcBef>
              <a:spcAft>
                <a:spcPts val="0"/>
              </a:spcAft>
            </a:pPr>
            <a:r>
              <a:rPr lang="en-US" sz="1400">
                <a:solidFill>
                  <a:schemeClr val="tx1">
                    <a:lumMod val="50000"/>
                  </a:schemeClr>
                </a:solidFill>
              </a:rPr>
              <a:t>Science</a:t>
            </a: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7" name="Rectangle 6">
            <a:extLst>
              <a:ext uri="{FF2B5EF4-FFF2-40B4-BE49-F238E27FC236}">
                <a16:creationId xmlns:a16="http://schemas.microsoft.com/office/drawing/2014/main" id="{F6AC06B9-2AF9-AEC9-CFA9-9AF99623A35F}"/>
              </a:ext>
            </a:extLst>
          </p:cNvPr>
          <p:cNvSpPr/>
          <p:nvPr/>
        </p:nvSpPr>
        <p:spPr bwMode="gray">
          <a:xfrm>
            <a:off x="6869907" y="924602"/>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Instructional</a:t>
            </a:r>
          </a:p>
          <a:p>
            <a:pPr algn="ctr" rtl="0" eaLnBrk="1" fontAlgn="auto" hangingPunct="1">
              <a:lnSpc>
                <a:spcPct val="100000"/>
              </a:lnSpc>
              <a:spcBef>
                <a:spcPts val="600"/>
              </a:spcBef>
              <a:spcAft>
                <a:spcPts val="0"/>
              </a:spcAft>
            </a:pPr>
            <a:r>
              <a:rPr lang="en-US" sz="1400">
                <a:solidFill>
                  <a:schemeClr val="tx1">
                    <a:lumMod val="50000"/>
                  </a:schemeClr>
                </a:solidFill>
              </a:rPr>
              <a:t>Designer</a:t>
            </a: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8" name="Rectangle 7">
            <a:extLst>
              <a:ext uri="{FF2B5EF4-FFF2-40B4-BE49-F238E27FC236}">
                <a16:creationId xmlns:a16="http://schemas.microsoft.com/office/drawing/2014/main" id="{9B6DF04D-51FF-24FB-5CE0-933557883D67}"/>
              </a:ext>
            </a:extLst>
          </p:cNvPr>
          <p:cNvSpPr/>
          <p:nvPr/>
        </p:nvSpPr>
        <p:spPr bwMode="gray">
          <a:xfrm>
            <a:off x="5307807" y="2203723"/>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sp>
        <p:nvSpPr>
          <p:cNvPr id="9" name="Rectangle 8">
            <a:extLst>
              <a:ext uri="{FF2B5EF4-FFF2-40B4-BE49-F238E27FC236}">
                <a16:creationId xmlns:a16="http://schemas.microsoft.com/office/drawing/2014/main" id="{C205E10E-A5CC-964B-D2BA-F32EE1E396E6}"/>
              </a:ext>
            </a:extLst>
          </p:cNvPr>
          <p:cNvSpPr/>
          <p:nvPr/>
        </p:nvSpPr>
        <p:spPr bwMode="gray">
          <a:xfrm>
            <a:off x="3745707" y="2203723"/>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sp>
        <p:nvSpPr>
          <p:cNvPr id="10" name="Rectangle 9">
            <a:extLst>
              <a:ext uri="{FF2B5EF4-FFF2-40B4-BE49-F238E27FC236}">
                <a16:creationId xmlns:a16="http://schemas.microsoft.com/office/drawing/2014/main" id="{54FBA2E8-9D34-CA41-8403-31DDA7D5BE93}"/>
              </a:ext>
            </a:extLst>
          </p:cNvPr>
          <p:cNvSpPr/>
          <p:nvPr/>
        </p:nvSpPr>
        <p:spPr bwMode="gray">
          <a:xfrm>
            <a:off x="6869907" y="2203723"/>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cxnSp>
        <p:nvCxnSpPr>
          <p:cNvPr id="12" name="Straight Arrow Connector 11">
            <a:extLst>
              <a:ext uri="{FF2B5EF4-FFF2-40B4-BE49-F238E27FC236}">
                <a16:creationId xmlns:a16="http://schemas.microsoft.com/office/drawing/2014/main" id="{3C8C5B87-1F9A-F096-799D-25CEB6F647B4}"/>
              </a:ext>
            </a:extLst>
          </p:cNvPr>
          <p:cNvCxnSpPr>
            <a:stCxn id="6" idx="2"/>
            <a:endCxn id="9" idx="0"/>
          </p:cNvCxnSpPr>
          <p:nvPr/>
        </p:nvCxnSpPr>
        <p:spPr bwMode="gray">
          <a:xfrm>
            <a:off x="4392216" y="1767564"/>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9098030-901F-8A82-D927-F372D465D3CC}"/>
              </a:ext>
            </a:extLst>
          </p:cNvPr>
          <p:cNvCxnSpPr/>
          <p:nvPr/>
        </p:nvCxnSpPr>
        <p:spPr bwMode="gray">
          <a:xfrm>
            <a:off x="5966222" y="1767564"/>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485249-6219-8670-AF84-FAF6BA1AF6A8}"/>
              </a:ext>
            </a:extLst>
          </p:cNvPr>
          <p:cNvCxnSpPr/>
          <p:nvPr/>
        </p:nvCxnSpPr>
        <p:spPr bwMode="gray">
          <a:xfrm>
            <a:off x="7561660" y="1767564"/>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11D801-7E41-1B9E-5B12-A435B766F80F}"/>
              </a:ext>
            </a:extLst>
          </p:cNvPr>
          <p:cNvCxnSpPr>
            <a:cxnSpLocks/>
            <a:stCxn id="9" idx="0"/>
            <a:endCxn id="5" idx="2"/>
          </p:cNvCxnSpPr>
          <p:nvPr/>
        </p:nvCxnSpPr>
        <p:spPr bwMode="gray">
          <a:xfrm flipV="1">
            <a:off x="4392216" y="1767564"/>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01ADBE-26A2-64F6-4783-9203E957D145}"/>
              </a:ext>
            </a:extLst>
          </p:cNvPr>
          <p:cNvCxnSpPr>
            <a:cxnSpLocks/>
            <a:stCxn id="9" idx="0"/>
            <a:endCxn id="7" idx="2"/>
          </p:cNvCxnSpPr>
          <p:nvPr/>
        </p:nvCxnSpPr>
        <p:spPr bwMode="gray">
          <a:xfrm flipV="1">
            <a:off x="4392216" y="1767564"/>
            <a:ext cx="31242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9EC912-9DD9-42F6-3743-E804BBAD4A1D}"/>
              </a:ext>
            </a:extLst>
          </p:cNvPr>
          <p:cNvCxnSpPr>
            <a:cxnSpLocks/>
            <a:stCxn id="8" idx="0"/>
            <a:endCxn id="6" idx="2"/>
          </p:cNvCxnSpPr>
          <p:nvPr/>
        </p:nvCxnSpPr>
        <p:spPr bwMode="gray">
          <a:xfrm flipH="1" flipV="1">
            <a:off x="4392216" y="1767564"/>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6D2CE2-5268-9BE2-790E-FC84B09AD00C}"/>
              </a:ext>
            </a:extLst>
          </p:cNvPr>
          <p:cNvCxnSpPr>
            <a:cxnSpLocks/>
            <a:stCxn id="10" idx="0"/>
            <a:endCxn id="6" idx="2"/>
          </p:cNvCxnSpPr>
          <p:nvPr/>
        </p:nvCxnSpPr>
        <p:spPr bwMode="gray">
          <a:xfrm flipH="1" flipV="1">
            <a:off x="4392216" y="1767564"/>
            <a:ext cx="31242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21CCF9-9192-A030-156D-18ED861908ED}"/>
              </a:ext>
            </a:extLst>
          </p:cNvPr>
          <p:cNvCxnSpPr>
            <a:cxnSpLocks/>
            <a:stCxn id="8" idx="0"/>
            <a:endCxn id="7" idx="2"/>
          </p:cNvCxnSpPr>
          <p:nvPr/>
        </p:nvCxnSpPr>
        <p:spPr bwMode="gray">
          <a:xfrm flipV="1">
            <a:off x="5954316" y="1767564"/>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1A79A5C-7240-BFC7-CBF3-C6A7D256DE64}"/>
              </a:ext>
            </a:extLst>
          </p:cNvPr>
          <p:cNvCxnSpPr>
            <a:cxnSpLocks/>
            <a:stCxn id="10" idx="0"/>
            <a:endCxn id="5" idx="2"/>
          </p:cNvCxnSpPr>
          <p:nvPr/>
        </p:nvCxnSpPr>
        <p:spPr bwMode="gray">
          <a:xfrm flipH="1" flipV="1">
            <a:off x="5954316" y="1767564"/>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93C3FA8-0AE9-4B2F-033F-125460CA6E91}"/>
              </a:ext>
            </a:extLst>
          </p:cNvPr>
          <p:cNvCxnSpPr>
            <a:cxnSpLocks/>
            <a:stCxn id="9" idx="2"/>
            <a:endCxn id="37" idx="0"/>
          </p:cNvCxnSpPr>
          <p:nvPr/>
        </p:nvCxnSpPr>
        <p:spPr bwMode="gray">
          <a:xfrm>
            <a:off x="4392216" y="2737910"/>
            <a:ext cx="1557338"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6B0D43-307D-9B9F-D823-E7F1D43D7F34}"/>
              </a:ext>
            </a:extLst>
          </p:cNvPr>
          <p:cNvCxnSpPr>
            <a:cxnSpLocks/>
            <a:stCxn id="10" idx="2"/>
            <a:endCxn id="37" idx="0"/>
          </p:cNvCxnSpPr>
          <p:nvPr/>
        </p:nvCxnSpPr>
        <p:spPr bwMode="gray">
          <a:xfrm flipH="1">
            <a:off x="5949554" y="2737910"/>
            <a:ext cx="1566862"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15BDB43-661B-9A7F-6831-2973663A82E9}"/>
              </a:ext>
            </a:extLst>
          </p:cNvPr>
          <p:cNvCxnSpPr>
            <a:cxnSpLocks/>
            <a:stCxn id="8" idx="2"/>
            <a:endCxn id="37" idx="0"/>
          </p:cNvCxnSpPr>
          <p:nvPr/>
        </p:nvCxnSpPr>
        <p:spPr bwMode="gray">
          <a:xfrm flipH="1">
            <a:off x="5949554" y="2737910"/>
            <a:ext cx="4762"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C340073-F4FD-8D61-F7F2-9F7EEFC88889}"/>
              </a:ext>
            </a:extLst>
          </p:cNvPr>
          <p:cNvSpPr/>
          <p:nvPr/>
        </p:nvSpPr>
        <p:spPr bwMode="gray">
          <a:xfrm>
            <a:off x="5303045" y="3212696"/>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Final Result</a:t>
            </a:r>
            <a:endParaRPr lang="en-US" sz="1400" b="0" i="0" u="none" baseline="0">
              <a:solidFill>
                <a:srgbClr val="FFFFFF"/>
              </a:solidFill>
            </a:endParaRPr>
          </a:p>
        </p:txBody>
      </p:sp>
    </p:spTree>
    <p:extLst>
      <p:ext uri="{BB962C8B-B14F-4D97-AF65-F5344CB8AC3E}">
        <p14:creationId xmlns:p14="http://schemas.microsoft.com/office/powerpoint/2010/main" val="4194503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076447-DAC2-41B3-E1AA-949F1942C5EC}"/>
              </a:ext>
            </a:extLst>
          </p:cNvPr>
          <p:cNvSpPr>
            <a:spLocks noGrp="1"/>
          </p:cNvSpPr>
          <p:nvPr>
            <p:ph type="title"/>
          </p:nvPr>
        </p:nvSpPr>
        <p:spPr>
          <a:xfrm>
            <a:off x="442912" y="269889"/>
            <a:ext cx="9601200" cy="304699"/>
          </a:xfrm>
        </p:spPr>
        <p:txBody>
          <a:bodyPr/>
          <a:lstStyle/>
          <a:p>
            <a:r>
              <a:rPr lang="en-US"/>
              <a:t>Viewpoints</a:t>
            </a:r>
          </a:p>
        </p:txBody>
      </p:sp>
      <p:pic>
        <p:nvPicPr>
          <p:cNvPr id="4" name="Picture 3">
            <a:extLst>
              <a:ext uri="{FF2B5EF4-FFF2-40B4-BE49-F238E27FC236}">
                <a16:creationId xmlns:a16="http://schemas.microsoft.com/office/drawing/2014/main" id="{0AD90FE1-0F3C-962E-0C97-9AE6961C4D5D}"/>
              </a:ext>
            </a:extLst>
          </p:cNvPr>
          <p:cNvPicPr>
            <a:picLocks noChangeAspect="1"/>
          </p:cNvPicPr>
          <p:nvPr/>
        </p:nvPicPr>
        <p:blipFill>
          <a:blip r:embed="rId2"/>
          <a:stretch>
            <a:fillRect/>
          </a:stretch>
        </p:blipFill>
        <p:spPr>
          <a:xfrm>
            <a:off x="2990296" y="834983"/>
            <a:ext cx="6066926" cy="5386388"/>
          </a:xfrm>
          <a:prstGeom prst="rect">
            <a:avLst/>
          </a:prstGeom>
        </p:spPr>
      </p:pic>
    </p:spTree>
    <p:extLst>
      <p:ext uri="{BB962C8B-B14F-4D97-AF65-F5344CB8AC3E}">
        <p14:creationId xmlns:p14="http://schemas.microsoft.com/office/powerpoint/2010/main" val="29161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910226-FE15-AE33-D67C-3DB653E55918}"/>
              </a:ext>
            </a:extLst>
          </p:cNvPr>
          <p:cNvPicPr>
            <a:picLocks noGrp="1" noChangeAspect="1"/>
          </p:cNvPicPr>
          <p:nvPr>
            <p:ph idx="1"/>
          </p:nvPr>
        </p:nvPicPr>
        <p:blipFill>
          <a:blip r:embed="rId2"/>
          <a:stretch>
            <a:fillRect/>
          </a:stretch>
        </p:blipFill>
        <p:spPr>
          <a:xfrm>
            <a:off x="2717662" y="1126846"/>
            <a:ext cx="6752181" cy="4593431"/>
          </a:xfrm>
          <a:prstGeom prst="rect">
            <a:avLst/>
          </a:prstGeom>
        </p:spPr>
      </p:pic>
      <p:sp>
        <p:nvSpPr>
          <p:cNvPr id="3" name="Title 2">
            <a:extLst>
              <a:ext uri="{FF2B5EF4-FFF2-40B4-BE49-F238E27FC236}">
                <a16:creationId xmlns:a16="http://schemas.microsoft.com/office/drawing/2014/main" id="{C93DEA48-7323-B63D-A656-80B81B00EA3D}"/>
              </a:ext>
            </a:extLst>
          </p:cNvPr>
          <p:cNvSpPr>
            <a:spLocks noGrp="1"/>
          </p:cNvSpPr>
          <p:nvPr>
            <p:ph type="title"/>
          </p:nvPr>
        </p:nvSpPr>
        <p:spPr>
          <a:xfrm>
            <a:off x="450055" y="427052"/>
            <a:ext cx="9601200" cy="304699"/>
          </a:xfrm>
        </p:spPr>
        <p:txBody>
          <a:bodyPr/>
          <a:lstStyle/>
          <a:p>
            <a:r>
              <a:rPr lang="en-US"/>
              <a:t>Reflections and Reconsiderations</a:t>
            </a:r>
          </a:p>
        </p:txBody>
      </p:sp>
    </p:spTree>
    <p:extLst>
      <p:ext uri="{BB962C8B-B14F-4D97-AF65-F5344CB8AC3E}">
        <p14:creationId xmlns:p14="http://schemas.microsoft.com/office/powerpoint/2010/main" val="730884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938DB-A35B-B7A0-6CFA-CB96213DAE6D}"/>
              </a:ext>
            </a:extLst>
          </p:cNvPr>
          <p:cNvSpPr>
            <a:spLocks noGrp="1"/>
          </p:cNvSpPr>
          <p:nvPr>
            <p:ph type="title"/>
          </p:nvPr>
        </p:nvSpPr>
        <p:spPr>
          <a:xfrm>
            <a:off x="464342" y="412764"/>
            <a:ext cx="9601200" cy="304699"/>
          </a:xfrm>
        </p:spPr>
        <p:txBody>
          <a:bodyPr/>
          <a:lstStyle/>
          <a:p>
            <a:r>
              <a:rPr lang="en-US"/>
              <a:t>Final Suggestion</a:t>
            </a:r>
          </a:p>
        </p:txBody>
      </p:sp>
      <p:pic>
        <p:nvPicPr>
          <p:cNvPr id="4" name="Picture 3">
            <a:extLst>
              <a:ext uri="{FF2B5EF4-FFF2-40B4-BE49-F238E27FC236}">
                <a16:creationId xmlns:a16="http://schemas.microsoft.com/office/drawing/2014/main" id="{0B6B74B5-7EC1-9567-5572-6BE480A0FC76}"/>
              </a:ext>
            </a:extLst>
          </p:cNvPr>
          <p:cNvPicPr>
            <a:picLocks noChangeAspect="1"/>
          </p:cNvPicPr>
          <p:nvPr/>
        </p:nvPicPr>
        <p:blipFill>
          <a:blip r:embed="rId2"/>
          <a:stretch>
            <a:fillRect/>
          </a:stretch>
        </p:blipFill>
        <p:spPr>
          <a:xfrm>
            <a:off x="2209800" y="942768"/>
            <a:ext cx="7772400" cy="4972463"/>
          </a:xfrm>
          <a:prstGeom prst="rect">
            <a:avLst/>
          </a:prstGeom>
        </p:spPr>
      </p:pic>
    </p:spTree>
    <p:extLst>
      <p:ext uri="{BB962C8B-B14F-4D97-AF65-F5344CB8AC3E}">
        <p14:creationId xmlns:p14="http://schemas.microsoft.com/office/powerpoint/2010/main" val="13380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1511-65D6-4D7F-8281-52A0E3DF42E8}"/>
              </a:ext>
            </a:extLst>
          </p:cNvPr>
          <p:cNvSpPr>
            <a:spLocks noGrp="1"/>
          </p:cNvSpPr>
          <p:nvPr>
            <p:ph type="title"/>
          </p:nvPr>
        </p:nvSpPr>
        <p:spPr bwMode="gray">
          <a:xfrm>
            <a:off x="381000" y="340711"/>
            <a:ext cx="9601200" cy="304699"/>
          </a:xfrm>
        </p:spPr>
        <p:txBody>
          <a:bodyPr/>
          <a:lstStyle/>
          <a:p>
            <a:r>
              <a:rPr lang="en-US"/>
              <a:t>Prompts for Generating Workflows</a:t>
            </a:r>
          </a:p>
        </p:txBody>
      </p:sp>
      <p:pic>
        <p:nvPicPr>
          <p:cNvPr id="12" name="Picture 11">
            <a:extLst>
              <a:ext uri="{FF2B5EF4-FFF2-40B4-BE49-F238E27FC236}">
                <a16:creationId xmlns:a16="http://schemas.microsoft.com/office/drawing/2014/main" id="{7554D9E4-6A95-3238-EBDB-CF17724BF4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5921" y="2124038"/>
            <a:ext cx="5771185" cy="4133759"/>
          </a:xfrm>
          <a:prstGeom prst="rect">
            <a:avLst/>
          </a:prstGeom>
        </p:spPr>
      </p:pic>
      <p:sp>
        <p:nvSpPr>
          <p:cNvPr id="13" name="TextBox 12">
            <a:extLst>
              <a:ext uri="{FF2B5EF4-FFF2-40B4-BE49-F238E27FC236}">
                <a16:creationId xmlns:a16="http://schemas.microsoft.com/office/drawing/2014/main" id="{CA22DC79-24FC-065E-6761-4A0BD510DF2A}"/>
              </a:ext>
            </a:extLst>
          </p:cNvPr>
          <p:cNvSpPr txBox="1"/>
          <p:nvPr/>
        </p:nvSpPr>
        <p:spPr bwMode="gray">
          <a:xfrm>
            <a:off x="790247" y="1022027"/>
            <a:ext cx="9972487" cy="984885"/>
          </a:xfrm>
          <a:prstGeom prst="rect">
            <a:avLst/>
          </a:prstGeom>
          <a:solidFill>
            <a:schemeClr val="bg1">
              <a:lumMod val="95000"/>
            </a:schemeClr>
          </a:solidFill>
          <a:ln>
            <a:solidFill>
              <a:schemeClr val="tx1">
                <a:lumMod val="50000"/>
              </a:schemeClr>
            </a:solidFill>
          </a:ln>
        </p:spPr>
        <p:txBody>
          <a:bodyPr vert="horz" wrap="square" lIns="182880" tIns="182880" rIns="182880" bIns="182880" rtlCol="0">
            <a:spAutoFit/>
          </a:bodyPr>
          <a:lstStyle/>
          <a:p>
            <a:pPr algn="l">
              <a:spcBef>
                <a:spcPts val="600"/>
              </a:spcBef>
            </a:pPr>
            <a:r>
              <a:rPr lang="en-US" sz="2000" b="0" i="1" dirty="0">
                <a:solidFill>
                  <a:schemeClr val="tx1">
                    <a:lumMod val="50000"/>
                  </a:schemeClr>
                </a:solidFill>
                <a:effectLst/>
                <a:latin typeface="Söhne"/>
              </a:rPr>
              <a:t>Prompt: Generate a flowchart of a process of interviewing a patient in an exam room and making sure the staff is coordinated for the clinic. Generate a mermaid flowchart.</a:t>
            </a:r>
            <a:endParaRPr lang="en-US" sz="2000" i="1" dirty="0">
              <a:solidFill>
                <a:schemeClr val="tx1">
                  <a:lumMod val="50000"/>
                </a:schemeClr>
              </a:solidFill>
            </a:endParaRPr>
          </a:p>
        </p:txBody>
      </p:sp>
    </p:spTree>
    <p:extLst>
      <p:ext uri="{BB962C8B-B14F-4D97-AF65-F5344CB8AC3E}">
        <p14:creationId xmlns:p14="http://schemas.microsoft.com/office/powerpoint/2010/main" val="2213633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AD76662-B39E-84D4-CB3E-26D452CFDEEF}"/>
              </a:ext>
            </a:extLst>
          </p:cNvPr>
          <p:cNvSpPr>
            <a:spLocks noGrp="1"/>
          </p:cNvSpPr>
          <p:nvPr>
            <p:ph idx="1"/>
          </p:nvPr>
        </p:nvSpPr>
        <p:spPr>
          <a:xfrm>
            <a:off x="1423987" y="5370931"/>
            <a:ext cx="9144000" cy="750989"/>
          </a:xfrm>
        </p:spPr>
        <p:txBody>
          <a:bodyPr/>
          <a:lstStyle/>
          <a:p>
            <a:r>
              <a:rPr lang="en-US"/>
              <a:t>The system prompt is placed before a document.  The conclusion prompt is place at the end of a document</a:t>
            </a:r>
          </a:p>
        </p:txBody>
      </p:sp>
      <p:sp>
        <p:nvSpPr>
          <p:cNvPr id="3" name="Title 2">
            <a:extLst>
              <a:ext uri="{FF2B5EF4-FFF2-40B4-BE49-F238E27FC236}">
                <a16:creationId xmlns:a16="http://schemas.microsoft.com/office/drawing/2014/main" id="{DD946766-D7A2-A90B-C026-4CAFB372DC2B}"/>
              </a:ext>
            </a:extLst>
          </p:cNvPr>
          <p:cNvSpPr>
            <a:spLocks noGrp="1"/>
          </p:cNvSpPr>
          <p:nvPr>
            <p:ph type="title"/>
          </p:nvPr>
        </p:nvSpPr>
        <p:spPr>
          <a:xfrm>
            <a:off x="435768" y="433358"/>
            <a:ext cx="9601200" cy="304699"/>
          </a:xfrm>
        </p:spPr>
        <p:txBody>
          <a:bodyPr/>
          <a:lstStyle/>
          <a:p>
            <a:r>
              <a:rPr lang="en-US"/>
              <a:t>System and Conclusion Prompts</a:t>
            </a:r>
          </a:p>
        </p:txBody>
      </p:sp>
      <p:pic>
        <p:nvPicPr>
          <p:cNvPr id="5" name="Picture 4">
            <a:extLst>
              <a:ext uri="{FF2B5EF4-FFF2-40B4-BE49-F238E27FC236}">
                <a16:creationId xmlns:a16="http://schemas.microsoft.com/office/drawing/2014/main" id="{07DF5F3D-277A-3D88-8C0A-EBDA558EDFE7}"/>
              </a:ext>
            </a:extLst>
          </p:cNvPr>
          <p:cNvPicPr>
            <a:picLocks noChangeAspect="1"/>
          </p:cNvPicPr>
          <p:nvPr/>
        </p:nvPicPr>
        <p:blipFill>
          <a:blip r:embed="rId2"/>
          <a:stretch>
            <a:fillRect/>
          </a:stretch>
        </p:blipFill>
        <p:spPr>
          <a:xfrm>
            <a:off x="2744787" y="1619733"/>
            <a:ext cx="5306220" cy="3042903"/>
          </a:xfrm>
          <a:prstGeom prst="rect">
            <a:avLst/>
          </a:prstGeom>
        </p:spPr>
      </p:pic>
      <p:sp>
        <p:nvSpPr>
          <p:cNvPr id="9" name="Snip Single Corner Rectangle 8">
            <a:extLst>
              <a:ext uri="{FF2B5EF4-FFF2-40B4-BE49-F238E27FC236}">
                <a16:creationId xmlns:a16="http://schemas.microsoft.com/office/drawing/2014/main" id="{6A10FD89-A410-FD55-AE24-DCB95776EFFE}"/>
              </a:ext>
            </a:extLst>
          </p:cNvPr>
          <p:cNvSpPr/>
          <p:nvPr/>
        </p:nvSpPr>
        <p:spPr bwMode="gray">
          <a:xfrm>
            <a:off x="8464397" y="2670610"/>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Clinical Notes</a:t>
            </a:r>
            <a:endParaRPr lang="en-US" sz="2400" b="0" i="0" u="none" baseline="0">
              <a:solidFill>
                <a:schemeClr val="accent6"/>
              </a:solidFill>
            </a:endParaRPr>
          </a:p>
        </p:txBody>
      </p:sp>
      <p:sp>
        <p:nvSpPr>
          <p:cNvPr id="10" name="Snip Single Corner Rectangle 9">
            <a:extLst>
              <a:ext uri="{FF2B5EF4-FFF2-40B4-BE49-F238E27FC236}">
                <a16:creationId xmlns:a16="http://schemas.microsoft.com/office/drawing/2014/main" id="{3DF9960E-316B-68C1-92F5-31548F020575}"/>
              </a:ext>
            </a:extLst>
          </p:cNvPr>
          <p:cNvSpPr/>
          <p:nvPr/>
        </p:nvSpPr>
        <p:spPr bwMode="gray">
          <a:xfrm>
            <a:off x="8464395" y="1639585"/>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System</a:t>
            </a:r>
            <a:endParaRPr lang="en-US" sz="2400" b="0" i="0" u="none" baseline="0">
              <a:solidFill>
                <a:schemeClr val="accent6"/>
              </a:solidFill>
            </a:endParaRPr>
          </a:p>
        </p:txBody>
      </p:sp>
      <p:sp>
        <p:nvSpPr>
          <p:cNvPr id="11" name="Snip Single Corner Rectangle 10">
            <a:extLst>
              <a:ext uri="{FF2B5EF4-FFF2-40B4-BE49-F238E27FC236}">
                <a16:creationId xmlns:a16="http://schemas.microsoft.com/office/drawing/2014/main" id="{8A94707F-991C-A430-8B67-34F6507FAD68}"/>
              </a:ext>
            </a:extLst>
          </p:cNvPr>
          <p:cNvSpPr/>
          <p:nvPr/>
        </p:nvSpPr>
        <p:spPr bwMode="gray">
          <a:xfrm>
            <a:off x="8464395" y="3715068"/>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Conclusion</a:t>
            </a:r>
            <a:endParaRPr lang="en-US" sz="2400" b="0" i="0" u="none" baseline="0">
              <a:solidFill>
                <a:schemeClr val="accent6"/>
              </a:solidFill>
            </a:endParaRPr>
          </a:p>
        </p:txBody>
      </p:sp>
      <p:pic>
        <p:nvPicPr>
          <p:cNvPr id="12" name="Picture 11">
            <a:extLst>
              <a:ext uri="{FF2B5EF4-FFF2-40B4-BE49-F238E27FC236}">
                <a16:creationId xmlns:a16="http://schemas.microsoft.com/office/drawing/2014/main" id="{3E402B43-FC22-23E7-424F-DF16AC02A8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290" y="1133386"/>
            <a:ext cx="1971222" cy="990490"/>
          </a:xfrm>
          <a:prstGeom prst="rect">
            <a:avLst/>
          </a:prstGeom>
        </p:spPr>
      </p:pic>
    </p:spTree>
    <p:extLst>
      <p:ext uri="{BB962C8B-B14F-4D97-AF65-F5344CB8AC3E}">
        <p14:creationId xmlns:p14="http://schemas.microsoft.com/office/powerpoint/2010/main" val="3890210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DEB9AD-A0FB-9DE3-A4F3-9B84DB010B64}"/>
              </a:ext>
            </a:extLst>
          </p:cNvPr>
          <p:cNvSpPr>
            <a:spLocks noGrp="1"/>
          </p:cNvSpPr>
          <p:nvPr>
            <p:ph idx="1"/>
          </p:nvPr>
        </p:nvSpPr>
        <p:spPr>
          <a:xfrm>
            <a:off x="1131093" y="5706961"/>
            <a:ext cx="9144000" cy="1151039"/>
          </a:xfrm>
        </p:spPr>
        <p:txBody>
          <a:bodyPr/>
          <a:lstStyle/>
          <a:p>
            <a:r>
              <a:rPr lang="en-US"/>
              <a:t>Course being taught in partnership with the Unified Search Team (Pete Edstrom)</a:t>
            </a:r>
          </a:p>
          <a:p>
            <a:r>
              <a:rPr lang="en-US"/>
              <a:t>Focus on how embeddings are used in generative AI applications</a:t>
            </a:r>
          </a:p>
        </p:txBody>
      </p:sp>
      <p:sp>
        <p:nvSpPr>
          <p:cNvPr id="3" name="Title 2">
            <a:extLst>
              <a:ext uri="{FF2B5EF4-FFF2-40B4-BE49-F238E27FC236}">
                <a16:creationId xmlns:a16="http://schemas.microsoft.com/office/drawing/2014/main" id="{87563D9A-9D03-BD8D-0376-F0711D54E6E9}"/>
              </a:ext>
            </a:extLst>
          </p:cNvPr>
          <p:cNvSpPr>
            <a:spLocks noGrp="1"/>
          </p:cNvSpPr>
          <p:nvPr>
            <p:ph type="title"/>
          </p:nvPr>
        </p:nvSpPr>
        <p:spPr/>
        <p:txBody>
          <a:bodyPr/>
          <a:lstStyle/>
          <a:p>
            <a:r>
              <a:rPr lang="en-US"/>
              <a:t>Embeddings Everywhere</a:t>
            </a:r>
          </a:p>
        </p:txBody>
      </p:sp>
      <p:pic>
        <p:nvPicPr>
          <p:cNvPr id="4" name="Picture 3">
            <a:extLst>
              <a:ext uri="{FF2B5EF4-FFF2-40B4-BE49-F238E27FC236}">
                <a16:creationId xmlns:a16="http://schemas.microsoft.com/office/drawing/2014/main" id="{7252ABDD-3922-F361-5F54-C34D3BE2046D}"/>
              </a:ext>
            </a:extLst>
          </p:cNvPr>
          <p:cNvPicPr>
            <a:picLocks noChangeAspect="1"/>
          </p:cNvPicPr>
          <p:nvPr/>
        </p:nvPicPr>
        <p:blipFill>
          <a:blip r:embed="rId2"/>
          <a:stretch>
            <a:fillRect/>
          </a:stretch>
        </p:blipFill>
        <p:spPr>
          <a:xfrm>
            <a:off x="2209800" y="1141649"/>
            <a:ext cx="7772400" cy="4284000"/>
          </a:xfrm>
          <a:prstGeom prst="rect">
            <a:avLst/>
          </a:prstGeom>
        </p:spPr>
      </p:pic>
    </p:spTree>
    <p:extLst>
      <p:ext uri="{BB962C8B-B14F-4D97-AF65-F5344CB8AC3E}">
        <p14:creationId xmlns:p14="http://schemas.microsoft.com/office/powerpoint/2010/main" val="4096143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7FFD9-CAAF-9A30-D71C-20082FDAC42B}"/>
              </a:ext>
            </a:extLst>
          </p:cNvPr>
          <p:cNvSpPr>
            <a:spLocks noGrp="1"/>
          </p:cNvSpPr>
          <p:nvPr>
            <p:ph type="title"/>
          </p:nvPr>
        </p:nvSpPr>
        <p:spPr/>
        <p:txBody>
          <a:bodyPr/>
          <a:lstStyle/>
          <a:p>
            <a:r>
              <a:rPr lang="en-US" dirty="0"/>
              <a:t>Presenter</a:t>
            </a:r>
          </a:p>
        </p:txBody>
      </p:sp>
      <p:pic>
        <p:nvPicPr>
          <p:cNvPr id="10" name="Picture Placeholder 9">
            <a:extLst>
              <a:ext uri="{FF2B5EF4-FFF2-40B4-BE49-F238E27FC236}">
                <a16:creationId xmlns:a16="http://schemas.microsoft.com/office/drawing/2014/main" id="{0A8452DE-76D7-9DA1-7CD8-AD5314D509A4}"/>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7EF2DC2E-E62A-A35A-D734-374052F62398}"/>
              </a:ext>
            </a:extLst>
          </p:cNvPr>
          <p:cNvSpPr>
            <a:spLocks noGrp="1"/>
          </p:cNvSpPr>
          <p:nvPr>
            <p:ph type="body" sz="quarter" idx="16"/>
          </p:nvPr>
        </p:nvSpPr>
        <p:spPr/>
        <p:txBody>
          <a:bodyPr>
            <a:normAutofit lnSpcReduction="10000"/>
          </a:bodyPr>
          <a:lstStyle/>
          <a:p>
            <a:r>
              <a:rPr lang="en-US" dirty="0"/>
              <a:t>Dan McCreary</a:t>
            </a:r>
          </a:p>
          <a:p>
            <a:r>
              <a:rPr lang="en-US" b="0" dirty="0"/>
              <a:t>Distinguished Engineer</a:t>
            </a:r>
          </a:p>
          <a:p>
            <a:r>
              <a:rPr lang="en-US" b="0" dirty="0"/>
              <a:t>Optum</a:t>
            </a:r>
            <a:r>
              <a:rPr lang="en-US" b="0" dirty="0">
                <a:solidFill>
                  <a:srgbClr val="FF612A"/>
                </a:solidFill>
              </a:rPr>
              <a:t>AI</a:t>
            </a:r>
          </a:p>
        </p:txBody>
      </p:sp>
      <p:sp>
        <p:nvSpPr>
          <p:cNvPr id="9" name="TextBox 8">
            <a:extLst>
              <a:ext uri="{FF2B5EF4-FFF2-40B4-BE49-F238E27FC236}">
                <a16:creationId xmlns:a16="http://schemas.microsoft.com/office/drawing/2014/main" id="{3756D21B-C40B-3FF4-FE4D-AF9DD259C280}"/>
              </a:ext>
            </a:extLst>
          </p:cNvPr>
          <p:cNvSpPr txBox="1"/>
          <p:nvPr/>
        </p:nvSpPr>
        <p:spPr bwMode="gray">
          <a:xfrm>
            <a:off x="6227807" y="2531662"/>
            <a:ext cx="5232266" cy="1338828"/>
          </a:xfrm>
          <a:prstGeom prst="rect">
            <a:avLst/>
          </a:prstGeom>
          <a:noFill/>
        </p:spPr>
        <p:txBody>
          <a:bodyPr vert="horz" wrap="none" lIns="0" tIns="0" rIns="0" bIns="0" rtlCol="0">
            <a:spAutoFit/>
          </a:bodyPr>
          <a:lstStyle/>
          <a:p>
            <a:pPr algn="l">
              <a:spcBef>
                <a:spcPts val="600"/>
              </a:spcBef>
            </a:pPr>
            <a:r>
              <a:rPr lang="en-US" dirty="0"/>
              <a:t>Optum Generative AI Center of Excellence</a:t>
            </a:r>
          </a:p>
          <a:p>
            <a:pPr algn="l">
              <a:spcBef>
                <a:spcPts val="600"/>
              </a:spcBef>
            </a:pPr>
            <a:r>
              <a:rPr lang="en-US" dirty="0"/>
              <a:t>Teaching Generative AI since March of 2021</a:t>
            </a:r>
          </a:p>
          <a:p>
            <a:pPr algn="l">
              <a:spcBef>
                <a:spcPts val="600"/>
              </a:spcBef>
            </a:pPr>
            <a:endParaRPr lang="en-US" dirty="0"/>
          </a:p>
          <a:p>
            <a:pPr algn="l">
              <a:spcBef>
                <a:spcPts val="600"/>
              </a:spcBef>
            </a:pPr>
            <a:r>
              <a:rPr lang="en-US" dirty="0"/>
              <a:t>LinkedIn: https://www.linkedin.com/in/danmccreary/</a:t>
            </a:r>
          </a:p>
        </p:txBody>
      </p:sp>
    </p:spTree>
    <p:extLst>
      <p:ext uri="{BB962C8B-B14F-4D97-AF65-F5344CB8AC3E}">
        <p14:creationId xmlns:p14="http://schemas.microsoft.com/office/powerpoint/2010/main" val="3840826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51ABC4-E260-3FFF-A80E-7ECFF58272B7}"/>
              </a:ext>
            </a:extLst>
          </p:cNvPr>
          <p:cNvSpPr>
            <a:spLocks noGrp="1"/>
          </p:cNvSpPr>
          <p:nvPr>
            <p:ph idx="1"/>
          </p:nvPr>
        </p:nvSpPr>
        <p:spPr>
          <a:xfrm>
            <a:off x="819301" y="5776205"/>
            <a:ext cx="9144000" cy="443807"/>
          </a:xfrm>
        </p:spPr>
        <p:txBody>
          <a:bodyPr vert="horz" lIns="0" tIns="0" rIns="0" bIns="0" rtlCol="0" anchor="t">
            <a:normAutofit/>
          </a:bodyPr>
          <a:lstStyle/>
          <a:p>
            <a:r>
              <a:rPr lang="en-US" dirty="0"/>
              <a:t>Unified Search Vector Visualization Tool: https://dev.tools.search.optum.com/#/visualize</a:t>
            </a:r>
          </a:p>
        </p:txBody>
      </p:sp>
      <p:sp>
        <p:nvSpPr>
          <p:cNvPr id="3" name="Title 2">
            <a:extLst>
              <a:ext uri="{FF2B5EF4-FFF2-40B4-BE49-F238E27FC236}">
                <a16:creationId xmlns:a16="http://schemas.microsoft.com/office/drawing/2014/main" id="{4A9F7DCD-3897-5334-87DE-9F8F0FA24123}"/>
              </a:ext>
            </a:extLst>
          </p:cNvPr>
          <p:cNvSpPr>
            <a:spLocks noGrp="1"/>
          </p:cNvSpPr>
          <p:nvPr>
            <p:ph type="title"/>
          </p:nvPr>
        </p:nvSpPr>
        <p:spPr/>
        <p:txBody>
          <a:bodyPr/>
          <a:lstStyle/>
          <a:p>
            <a:r>
              <a:rPr lang="en-US"/>
              <a:t>Sample 3D Viewer of Healthcare Concepts</a:t>
            </a:r>
          </a:p>
        </p:txBody>
      </p:sp>
      <p:pic>
        <p:nvPicPr>
          <p:cNvPr id="4" name="Picture 3">
            <a:extLst>
              <a:ext uri="{FF2B5EF4-FFF2-40B4-BE49-F238E27FC236}">
                <a16:creationId xmlns:a16="http://schemas.microsoft.com/office/drawing/2014/main" id="{510713A2-633C-BB58-D86C-8FE37D39053C}"/>
              </a:ext>
            </a:extLst>
          </p:cNvPr>
          <p:cNvPicPr>
            <a:picLocks noChangeAspect="1"/>
          </p:cNvPicPr>
          <p:nvPr/>
        </p:nvPicPr>
        <p:blipFill>
          <a:blip r:embed="rId2"/>
          <a:stretch>
            <a:fillRect/>
          </a:stretch>
        </p:blipFill>
        <p:spPr>
          <a:xfrm>
            <a:off x="819301" y="977800"/>
            <a:ext cx="10355510" cy="4644331"/>
          </a:xfrm>
          <a:prstGeom prst="rect">
            <a:avLst/>
          </a:prstGeom>
        </p:spPr>
      </p:pic>
    </p:spTree>
    <p:extLst>
      <p:ext uri="{BB962C8B-B14F-4D97-AF65-F5344CB8AC3E}">
        <p14:creationId xmlns:p14="http://schemas.microsoft.com/office/powerpoint/2010/main" val="774318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AA13A82-ADFD-71E6-AEC6-A2F8159C753E}"/>
              </a:ext>
            </a:extLst>
          </p:cNvPr>
          <p:cNvSpPr/>
          <p:nvPr/>
        </p:nvSpPr>
        <p:spPr>
          <a:xfrm>
            <a:off x="845901" y="2957293"/>
            <a:ext cx="4686441" cy="238835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025BF-6C4E-EC5C-F7AE-97908F6290D9}"/>
              </a:ext>
            </a:extLst>
          </p:cNvPr>
          <p:cNvSpPr>
            <a:spLocks noGrp="1"/>
          </p:cNvSpPr>
          <p:nvPr>
            <p:ph type="title"/>
          </p:nvPr>
        </p:nvSpPr>
        <p:spPr>
          <a:xfrm>
            <a:off x="321947" y="197887"/>
            <a:ext cx="5307328" cy="376227"/>
          </a:xfrm>
        </p:spPr>
        <p:txBody>
          <a:bodyPr>
            <a:normAutofit/>
          </a:bodyPr>
          <a:lstStyle/>
          <a:p>
            <a:r>
              <a:rPr lang="en-US" sz="2400"/>
              <a:t>GenAI Intelligent Agent Architecture</a:t>
            </a:r>
          </a:p>
        </p:txBody>
      </p:sp>
      <p:sp>
        <p:nvSpPr>
          <p:cNvPr id="3" name="Content Placeholder 2">
            <a:extLst>
              <a:ext uri="{FF2B5EF4-FFF2-40B4-BE49-F238E27FC236}">
                <a16:creationId xmlns:a16="http://schemas.microsoft.com/office/drawing/2014/main" id="{61B581A7-9DB4-B0B0-A3B4-FCF350E418FB}"/>
              </a:ext>
            </a:extLst>
          </p:cNvPr>
          <p:cNvSpPr>
            <a:spLocks noGrp="1"/>
          </p:cNvSpPr>
          <p:nvPr>
            <p:ph idx="1"/>
          </p:nvPr>
        </p:nvSpPr>
        <p:spPr>
          <a:xfrm>
            <a:off x="798494" y="5591083"/>
            <a:ext cx="10515600" cy="659032"/>
          </a:xfrm>
        </p:spPr>
        <p:txBody>
          <a:bodyPr>
            <a:normAutofit/>
          </a:bodyPr>
          <a:lstStyle/>
          <a:p>
            <a:pPr marL="0" indent="0">
              <a:spcBef>
                <a:spcPts val="400"/>
              </a:spcBef>
              <a:buNone/>
            </a:pPr>
            <a:r>
              <a:rPr lang="en-US" sz="1800"/>
              <a:t>Goal: define loosely coupled resilient architecture where clearly defined interfaces allow components to be swapped in and out has technology changes and new contracts are negotiated.</a:t>
            </a:r>
          </a:p>
        </p:txBody>
      </p:sp>
      <p:sp>
        <p:nvSpPr>
          <p:cNvPr id="4" name="Rectangle 3">
            <a:extLst>
              <a:ext uri="{FF2B5EF4-FFF2-40B4-BE49-F238E27FC236}">
                <a16:creationId xmlns:a16="http://schemas.microsoft.com/office/drawing/2014/main" id="{F3B58C78-3D2D-84E4-87EE-311DA64DE9D3}"/>
              </a:ext>
            </a:extLst>
          </p:cNvPr>
          <p:cNvSpPr/>
          <p:nvPr/>
        </p:nvSpPr>
        <p:spPr>
          <a:xfrm>
            <a:off x="2891113" y="1084123"/>
            <a:ext cx="1923393"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New GenAI App</a:t>
            </a:r>
          </a:p>
        </p:txBody>
      </p:sp>
      <p:sp>
        <p:nvSpPr>
          <p:cNvPr id="5" name="Rectangle 4">
            <a:extLst>
              <a:ext uri="{FF2B5EF4-FFF2-40B4-BE49-F238E27FC236}">
                <a16:creationId xmlns:a16="http://schemas.microsoft.com/office/drawing/2014/main" id="{E8BBEF28-4FE5-8CC9-682A-933C1A5F4370}"/>
              </a:ext>
            </a:extLst>
          </p:cNvPr>
          <p:cNvSpPr/>
          <p:nvPr/>
        </p:nvSpPr>
        <p:spPr>
          <a:xfrm>
            <a:off x="6096000" y="1069288"/>
            <a:ext cx="1923393"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Other GenAI Apps</a:t>
            </a:r>
          </a:p>
        </p:txBody>
      </p:sp>
      <p:cxnSp>
        <p:nvCxnSpPr>
          <p:cNvPr id="7" name="Straight Arrow Connector 6">
            <a:extLst>
              <a:ext uri="{FF2B5EF4-FFF2-40B4-BE49-F238E27FC236}">
                <a16:creationId xmlns:a16="http://schemas.microsoft.com/office/drawing/2014/main" id="{741A58EA-EB4E-B4A1-8AD0-62614F3E80A5}"/>
              </a:ext>
            </a:extLst>
          </p:cNvPr>
          <p:cNvCxnSpPr>
            <a:stCxn id="4" idx="3"/>
            <a:endCxn id="5" idx="1"/>
          </p:cNvCxnSpPr>
          <p:nvPr/>
        </p:nvCxnSpPr>
        <p:spPr>
          <a:xfrm flipV="1">
            <a:off x="4814506" y="1358323"/>
            <a:ext cx="1281494" cy="14835"/>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451AA29-50BC-AF61-231B-CDE04E555CDC}"/>
              </a:ext>
            </a:extLst>
          </p:cNvPr>
          <p:cNvSpPr/>
          <p:nvPr/>
        </p:nvSpPr>
        <p:spPr>
          <a:xfrm>
            <a:off x="6692810" y="2098410"/>
            <a:ext cx="1759166"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GenAI Wrapper</a:t>
            </a:r>
          </a:p>
        </p:txBody>
      </p:sp>
      <p:sp>
        <p:nvSpPr>
          <p:cNvPr id="9" name="Rectangle 8">
            <a:extLst>
              <a:ext uri="{FF2B5EF4-FFF2-40B4-BE49-F238E27FC236}">
                <a16:creationId xmlns:a16="http://schemas.microsoft.com/office/drawing/2014/main" id="{C7309EC2-B90B-3A5F-D31A-CB8E2232D459}"/>
              </a:ext>
            </a:extLst>
          </p:cNvPr>
          <p:cNvSpPr/>
          <p:nvPr/>
        </p:nvSpPr>
        <p:spPr>
          <a:xfrm>
            <a:off x="9162797" y="2098409"/>
            <a:ext cx="1674750"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REST APIs</a:t>
            </a:r>
          </a:p>
        </p:txBody>
      </p:sp>
      <p:cxnSp>
        <p:nvCxnSpPr>
          <p:cNvPr id="10" name="Straight Arrow Connector 9">
            <a:extLst>
              <a:ext uri="{FF2B5EF4-FFF2-40B4-BE49-F238E27FC236}">
                <a16:creationId xmlns:a16="http://schemas.microsoft.com/office/drawing/2014/main" id="{5F5032E6-B6C6-C1A3-A0A6-2CA494EDE4EE}"/>
              </a:ext>
            </a:extLst>
          </p:cNvPr>
          <p:cNvCxnSpPr>
            <a:cxnSpLocks/>
            <a:stCxn id="8" idx="3"/>
            <a:endCxn id="9" idx="1"/>
          </p:cNvCxnSpPr>
          <p:nvPr/>
        </p:nvCxnSpPr>
        <p:spPr>
          <a:xfrm flipV="1">
            <a:off x="8451976" y="2387444"/>
            <a:ext cx="710821" cy="1"/>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an 15">
            <a:extLst>
              <a:ext uri="{FF2B5EF4-FFF2-40B4-BE49-F238E27FC236}">
                <a16:creationId xmlns:a16="http://schemas.microsoft.com/office/drawing/2014/main" id="{5FA929F8-7847-E2F1-2209-4E7900062EC3}"/>
              </a:ext>
            </a:extLst>
          </p:cNvPr>
          <p:cNvSpPr/>
          <p:nvPr/>
        </p:nvSpPr>
        <p:spPr>
          <a:xfrm>
            <a:off x="9162796" y="2955512"/>
            <a:ext cx="1722326" cy="840828"/>
          </a:xfrm>
          <a:prstGeom prst="can">
            <a:avLst>
              <a:gd name="adj" fmla="val 175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50000"/>
                  </a:schemeClr>
                </a:solidFill>
              </a:rPr>
              <a:t>Knowledge</a:t>
            </a:r>
          </a:p>
          <a:p>
            <a:pPr algn="ctr"/>
            <a:r>
              <a:rPr lang="en-US">
                <a:solidFill>
                  <a:schemeClr val="tx1">
                    <a:lumMod val="50000"/>
                  </a:schemeClr>
                </a:solidFill>
              </a:rPr>
              <a:t>Graph</a:t>
            </a:r>
          </a:p>
        </p:txBody>
      </p:sp>
      <p:sp>
        <p:nvSpPr>
          <p:cNvPr id="17" name="Rectangle 16">
            <a:extLst>
              <a:ext uri="{FF2B5EF4-FFF2-40B4-BE49-F238E27FC236}">
                <a16:creationId xmlns:a16="http://schemas.microsoft.com/office/drawing/2014/main" id="{70096EEE-B454-C6E6-5AAB-6CEA501CD75A}"/>
              </a:ext>
            </a:extLst>
          </p:cNvPr>
          <p:cNvSpPr/>
          <p:nvPr/>
        </p:nvSpPr>
        <p:spPr>
          <a:xfrm>
            <a:off x="6692810" y="3061095"/>
            <a:ext cx="1759166"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GenAI Wrapper</a:t>
            </a:r>
          </a:p>
        </p:txBody>
      </p:sp>
      <p:cxnSp>
        <p:nvCxnSpPr>
          <p:cNvPr id="18" name="Straight Arrow Connector 17">
            <a:extLst>
              <a:ext uri="{FF2B5EF4-FFF2-40B4-BE49-F238E27FC236}">
                <a16:creationId xmlns:a16="http://schemas.microsoft.com/office/drawing/2014/main" id="{B9FD0C30-48FA-9F9F-6741-FC3B892F7925}"/>
              </a:ext>
            </a:extLst>
          </p:cNvPr>
          <p:cNvCxnSpPr>
            <a:cxnSpLocks/>
          </p:cNvCxnSpPr>
          <p:nvPr/>
        </p:nvCxnSpPr>
        <p:spPr>
          <a:xfrm flipV="1">
            <a:off x="8451976" y="3368043"/>
            <a:ext cx="710820" cy="1"/>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0D3A2B2-721E-4D0A-8C74-FCB2451B9CC6}"/>
              </a:ext>
            </a:extLst>
          </p:cNvPr>
          <p:cNvSpPr/>
          <p:nvPr/>
        </p:nvSpPr>
        <p:spPr>
          <a:xfrm>
            <a:off x="1374795" y="1999686"/>
            <a:ext cx="1413641" cy="369333"/>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Single Task</a:t>
            </a:r>
          </a:p>
        </p:txBody>
      </p:sp>
      <p:sp>
        <p:nvSpPr>
          <p:cNvPr id="20" name="Rectangle 19">
            <a:extLst>
              <a:ext uri="{FF2B5EF4-FFF2-40B4-BE49-F238E27FC236}">
                <a16:creationId xmlns:a16="http://schemas.microsoft.com/office/drawing/2014/main" id="{8E02D4AC-90AC-1AC5-51EA-500097A22B32}"/>
              </a:ext>
            </a:extLst>
          </p:cNvPr>
          <p:cNvSpPr/>
          <p:nvPr/>
        </p:nvSpPr>
        <p:spPr>
          <a:xfrm>
            <a:off x="3044827" y="2004052"/>
            <a:ext cx="1615966" cy="369333"/>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Multiple Tasks</a:t>
            </a:r>
          </a:p>
        </p:txBody>
      </p:sp>
      <p:cxnSp>
        <p:nvCxnSpPr>
          <p:cNvPr id="21" name="Straight Arrow Connector 20">
            <a:extLst>
              <a:ext uri="{FF2B5EF4-FFF2-40B4-BE49-F238E27FC236}">
                <a16:creationId xmlns:a16="http://schemas.microsoft.com/office/drawing/2014/main" id="{A6F3458A-C4F3-2222-65CD-16EFB3E9D55B}"/>
              </a:ext>
            </a:extLst>
          </p:cNvPr>
          <p:cNvCxnSpPr>
            <a:cxnSpLocks/>
            <a:stCxn id="19" idx="0"/>
            <a:endCxn id="4" idx="2"/>
          </p:cNvCxnSpPr>
          <p:nvPr/>
        </p:nvCxnSpPr>
        <p:spPr>
          <a:xfrm flipV="1">
            <a:off x="2081616" y="1662192"/>
            <a:ext cx="1771194" cy="337494"/>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B141A67-BB82-D856-5E61-A239F0704F4D}"/>
              </a:ext>
            </a:extLst>
          </p:cNvPr>
          <p:cNvCxnSpPr>
            <a:cxnSpLocks/>
            <a:stCxn id="20" idx="0"/>
            <a:endCxn id="4" idx="2"/>
          </p:cNvCxnSpPr>
          <p:nvPr/>
        </p:nvCxnSpPr>
        <p:spPr>
          <a:xfrm flipV="1">
            <a:off x="3852810" y="1662192"/>
            <a:ext cx="0" cy="34186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0C0B4C7-FA7D-8F2F-EB9C-7F48F671122D}"/>
              </a:ext>
            </a:extLst>
          </p:cNvPr>
          <p:cNvSpPr/>
          <p:nvPr/>
        </p:nvSpPr>
        <p:spPr>
          <a:xfrm>
            <a:off x="1101339" y="3074827"/>
            <a:ext cx="2293210" cy="460535"/>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Goal Decomposition</a:t>
            </a:r>
          </a:p>
        </p:txBody>
      </p:sp>
      <p:sp>
        <p:nvSpPr>
          <p:cNvPr id="28" name="Rectangle 27">
            <a:extLst>
              <a:ext uri="{FF2B5EF4-FFF2-40B4-BE49-F238E27FC236}">
                <a16:creationId xmlns:a16="http://schemas.microsoft.com/office/drawing/2014/main" id="{07111F37-C672-6535-4DAA-8641FA30293F}"/>
              </a:ext>
            </a:extLst>
          </p:cNvPr>
          <p:cNvSpPr/>
          <p:nvPr/>
        </p:nvSpPr>
        <p:spPr>
          <a:xfrm>
            <a:off x="3531477" y="3074827"/>
            <a:ext cx="1770084" cy="460535"/>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Task Ordering</a:t>
            </a:r>
          </a:p>
        </p:txBody>
      </p:sp>
      <p:cxnSp>
        <p:nvCxnSpPr>
          <p:cNvPr id="32" name="Straight Arrow Connector 31">
            <a:extLst>
              <a:ext uri="{FF2B5EF4-FFF2-40B4-BE49-F238E27FC236}">
                <a16:creationId xmlns:a16="http://schemas.microsoft.com/office/drawing/2014/main" id="{5EA451D2-6418-70CD-CAB7-8CCE28353F8C}"/>
              </a:ext>
            </a:extLst>
          </p:cNvPr>
          <p:cNvCxnSpPr>
            <a:cxnSpLocks/>
            <a:stCxn id="55" idx="0"/>
            <a:endCxn id="20" idx="2"/>
          </p:cNvCxnSpPr>
          <p:nvPr/>
        </p:nvCxnSpPr>
        <p:spPr>
          <a:xfrm flipV="1">
            <a:off x="3189122" y="2373385"/>
            <a:ext cx="663688" cy="583908"/>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638D16C-5EC2-8C12-2C64-2CF3A700003E}"/>
              </a:ext>
            </a:extLst>
          </p:cNvPr>
          <p:cNvSpPr/>
          <p:nvPr/>
        </p:nvSpPr>
        <p:spPr>
          <a:xfrm>
            <a:off x="3924360" y="3633346"/>
            <a:ext cx="1359091" cy="404381"/>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Scheduling</a:t>
            </a:r>
          </a:p>
        </p:txBody>
      </p:sp>
      <p:sp>
        <p:nvSpPr>
          <p:cNvPr id="44" name="Rectangle 43">
            <a:extLst>
              <a:ext uri="{FF2B5EF4-FFF2-40B4-BE49-F238E27FC236}">
                <a16:creationId xmlns:a16="http://schemas.microsoft.com/office/drawing/2014/main" id="{729D1440-4C59-6262-F3D1-22417DF28A03}"/>
              </a:ext>
            </a:extLst>
          </p:cNvPr>
          <p:cNvSpPr/>
          <p:nvPr/>
        </p:nvSpPr>
        <p:spPr>
          <a:xfrm>
            <a:off x="2753368" y="3623632"/>
            <a:ext cx="1049608" cy="404381"/>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Logging</a:t>
            </a:r>
          </a:p>
        </p:txBody>
      </p:sp>
      <p:sp>
        <p:nvSpPr>
          <p:cNvPr id="45" name="Rectangle 44">
            <a:extLst>
              <a:ext uri="{FF2B5EF4-FFF2-40B4-BE49-F238E27FC236}">
                <a16:creationId xmlns:a16="http://schemas.microsoft.com/office/drawing/2014/main" id="{78C45867-7340-CB53-E285-85626F0A5B7C}"/>
              </a:ext>
            </a:extLst>
          </p:cNvPr>
          <p:cNvSpPr/>
          <p:nvPr/>
        </p:nvSpPr>
        <p:spPr>
          <a:xfrm>
            <a:off x="1101339" y="3622405"/>
            <a:ext cx="1535196" cy="404381"/>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Estimation</a:t>
            </a:r>
          </a:p>
        </p:txBody>
      </p:sp>
      <p:sp>
        <p:nvSpPr>
          <p:cNvPr id="46" name="Rectangle 45">
            <a:extLst>
              <a:ext uri="{FF2B5EF4-FFF2-40B4-BE49-F238E27FC236}">
                <a16:creationId xmlns:a16="http://schemas.microsoft.com/office/drawing/2014/main" id="{8F80432A-4AC0-AAAD-5A2D-573737F2FF12}"/>
              </a:ext>
            </a:extLst>
          </p:cNvPr>
          <p:cNvSpPr/>
          <p:nvPr/>
        </p:nvSpPr>
        <p:spPr>
          <a:xfrm>
            <a:off x="1101339" y="4146049"/>
            <a:ext cx="1255557"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Document Cracking</a:t>
            </a:r>
          </a:p>
        </p:txBody>
      </p:sp>
      <p:sp>
        <p:nvSpPr>
          <p:cNvPr id="47" name="Rectangle 46">
            <a:extLst>
              <a:ext uri="{FF2B5EF4-FFF2-40B4-BE49-F238E27FC236}">
                <a16:creationId xmlns:a16="http://schemas.microsoft.com/office/drawing/2014/main" id="{79C24847-9ACF-17CA-6F8C-6FF3491A6C36}"/>
              </a:ext>
            </a:extLst>
          </p:cNvPr>
          <p:cNvSpPr/>
          <p:nvPr/>
        </p:nvSpPr>
        <p:spPr>
          <a:xfrm>
            <a:off x="1101339" y="4845434"/>
            <a:ext cx="1535196" cy="376397"/>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Collection</a:t>
            </a:r>
          </a:p>
        </p:txBody>
      </p:sp>
      <p:sp>
        <p:nvSpPr>
          <p:cNvPr id="51" name="Rectangle 50">
            <a:extLst>
              <a:ext uri="{FF2B5EF4-FFF2-40B4-BE49-F238E27FC236}">
                <a16:creationId xmlns:a16="http://schemas.microsoft.com/office/drawing/2014/main" id="{1B07DF2F-ABB8-350F-8D53-B8F9A11FA8A5}"/>
              </a:ext>
            </a:extLst>
          </p:cNvPr>
          <p:cNvSpPr/>
          <p:nvPr/>
        </p:nvSpPr>
        <p:spPr>
          <a:xfrm>
            <a:off x="3940451" y="4146049"/>
            <a:ext cx="1359091"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Verification</a:t>
            </a:r>
          </a:p>
        </p:txBody>
      </p:sp>
      <p:sp>
        <p:nvSpPr>
          <p:cNvPr id="52" name="Rectangle 51">
            <a:extLst>
              <a:ext uri="{FF2B5EF4-FFF2-40B4-BE49-F238E27FC236}">
                <a16:creationId xmlns:a16="http://schemas.microsoft.com/office/drawing/2014/main" id="{5F806CEB-62C0-BF13-C033-91BF3AF95D9E}"/>
              </a:ext>
            </a:extLst>
          </p:cNvPr>
          <p:cNvSpPr/>
          <p:nvPr/>
        </p:nvSpPr>
        <p:spPr>
          <a:xfrm>
            <a:off x="2448468" y="4146049"/>
            <a:ext cx="1350783" cy="578069"/>
          </a:xfrm>
          <a:prstGeom prst="rect">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Embedding</a:t>
            </a:r>
          </a:p>
        </p:txBody>
      </p:sp>
      <p:sp>
        <p:nvSpPr>
          <p:cNvPr id="62" name="TextBox 61">
            <a:extLst>
              <a:ext uri="{FF2B5EF4-FFF2-40B4-BE49-F238E27FC236}">
                <a16:creationId xmlns:a16="http://schemas.microsoft.com/office/drawing/2014/main" id="{7C3EA952-4788-5A09-7C39-3F01244FC626}"/>
              </a:ext>
            </a:extLst>
          </p:cNvPr>
          <p:cNvSpPr txBox="1"/>
          <p:nvPr/>
        </p:nvSpPr>
        <p:spPr>
          <a:xfrm>
            <a:off x="5080176" y="1013885"/>
            <a:ext cx="848912" cy="338554"/>
          </a:xfrm>
          <a:prstGeom prst="rect">
            <a:avLst/>
          </a:prstGeom>
          <a:noFill/>
        </p:spPr>
        <p:txBody>
          <a:bodyPr wrap="square" rtlCol="0">
            <a:spAutoFit/>
          </a:bodyPr>
          <a:lstStyle/>
          <a:p>
            <a:r>
              <a:rPr lang="en-US" sz="1600"/>
              <a:t>English</a:t>
            </a:r>
          </a:p>
        </p:txBody>
      </p:sp>
      <p:sp>
        <p:nvSpPr>
          <p:cNvPr id="66" name="TextBox 65">
            <a:extLst>
              <a:ext uri="{FF2B5EF4-FFF2-40B4-BE49-F238E27FC236}">
                <a16:creationId xmlns:a16="http://schemas.microsoft.com/office/drawing/2014/main" id="{D298AB77-D7BF-CB10-3D33-CB43DD58014C}"/>
              </a:ext>
            </a:extLst>
          </p:cNvPr>
          <p:cNvSpPr txBox="1"/>
          <p:nvPr/>
        </p:nvSpPr>
        <p:spPr>
          <a:xfrm>
            <a:off x="755084" y="2600207"/>
            <a:ext cx="2880537" cy="338554"/>
          </a:xfrm>
          <a:prstGeom prst="rect">
            <a:avLst/>
          </a:prstGeom>
          <a:noFill/>
        </p:spPr>
        <p:txBody>
          <a:bodyPr wrap="square" rtlCol="0">
            <a:spAutoFit/>
          </a:bodyPr>
          <a:lstStyle/>
          <a:p>
            <a:r>
              <a:rPr lang="en-US" sz="1600" b="1"/>
              <a:t>Agent Safety Guardrails</a:t>
            </a:r>
          </a:p>
        </p:txBody>
      </p:sp>
      <p:sp>
        <p:nvSpPr>
          <p:cNvPr id="67" name="Rectangle 66">
            <a:extLst>
              <a:ext uri="{FF2B5EF4-FFF2-40B4-BE49-F238E27FC236}">
                <a16:creationId xmlns:a16="http://schemas.microsoft.com/office/drawing/2014/main" id="{065A1CBA-6A3B-FC68-C0B5-BDF1F692B523}"/>
              </a:ext>
            </a:extLst>
          </p:cNvPr>
          <p:cNvSpPr/>
          <p:nvPr/>
        </p:nvSpPr>
        <p:spPr>
          <a:xfrm>
            <a:off x="2753368" y="4839394"/>
            <a:ext cx="1535196" cy="376397"/>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Notification</a:t>
            </a:r>
          </a:p>
        </p:txBody>
      </p:sp>
      <p:cxnSp>
        <p:nvCxnSpPr>
          <p:cNvPr id="73" name="Straight Arrow Connector 72">
            <a:extLst>
              <a:ext uri="{FF2B5EF4-FFF2-40B4-BE49-F238E27FC236}">
                <a16:creationId xmlns:a16="http://schemas.microsoft.com/office/drawing/2014/main" id="{A28F11EA-2CC2-1DAB-79D9-F53FA30FBF5D}"/>
              </a:ext>
            </a:extLst>
          </p:cNvPr>
          <p:cNvCxnSpPr>
            <a:cxnSpLocks/>
            <a:endCxn id="8" idx="1"/>
          </p:cNvCxnSpPr>
          <p:nvPr/>
        </p:nvCxnSpPr>
        <p:spPr>
          <a:xfrm flipV="1">
            <a:off x="5532342" y="2387445"/>
            <a:ext cx="1160468" cy="1191695"/>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965AD3F-E496-DF4B-E0C6-7671D7783997}"/>
              </a:ext>
            </a:extLst>
          </p:cNvPr>
          <p:cNvCxnSpPr>
            <a:cxnSpLocks/>
            <a:endCxn id="17" idx="1"/>
          </p:cNvCxnSpPr>
          <p:nvPr/>
        </p:nvCxnSpPr>
        <p:spPr>
          <a:xfrm flipV="1">
            <a:off x="5548787" y="3350130"/>
            <a:ext cx="1144023" cy="657306"/>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8C08E13-D9DC-3503-ED73-7A3F5E37411F}"/>
              </a:ext>
            </a:extLst>
          </p:cNvPr>
          <p:cNvSpPr txBox="1"/>
          <p:nvPr/>
        </p:nvSpPr>
        <p:spPr>
          <a:xfrm>
            <a:off x="5566147" y="2451263"/>
            <a:ext cx="848912" cy="338554"/>
          </a:xfrm>
          <a:prstGeom prst="rect">
            <a:avLst/>
          </a:prstGeom>
          <a:noFill/>
        </p:spPr>
        <p:txBody>
          <a:bodyPr wrap="square" rtlCol="0">
            <a:spAutoFit/>
          </a:bodyPr>
          <a:lstStyle/>
          <a:p>
            <a:r>
              <a:rPr lang="en-US" sz="1600"/>
              <a:t>English</a:t>
            </a:r>
          </a:p>
        </p:txBody>
      </p:sp>
      <p:sp>
        <p:nvSpPr>
          <p:cNvPr id="81" name="TextBox 80">
            <a:extLst>
              <a:ext uri="{FF2B5EF4-FFF2-40B4-BE49-F238E27FC236}">
                <a16:creationId xmlns:a16="http://schemas.microsoft.com/office/drawing/2014/main" id="{24ADFFD2-B48C-0DAC-662A-DEFEA29DA4E7}"/>
              </a:ext>
            </a:extLst>
          </p:cNvPr>
          <p:cNvSpPr txBox="1"/>
          <p:nvPr/>
        </p:nvSpPr>
        <p:spPr>
          <a:xfrm>
            <a:off x="5844781" y="3797084"/>
            <a:ext cx="848912" cy="338554"/>
          </a:xfrm>
          <a:prstGeom prst="rect">
            <a:avLst/>
          </a:prstGeom>
          <a:noFill/>
        </p:spPr>
        <p:txBody>
          <a:bodyPr wrap="square" rtlCol="0">
            <a:spAutoFit/>
          </a:bodyPr>
          <a:lstStyle/>
          <a:p>
            <a:r>
              <a:rPr lang="en-US" sz="1600"/>
              <a:t>English</a:t>
            </a:r>
          </a:p>
        </p:txBody>
      </p:sp>
      <p:sp>
        <p:nvSpPr>
          <p:cNvPr id="82" name="Rectangle 81">
            <a:extLst>
              <a:ext uri="{FF2B5EF4-FFF2-40B4-BE49-F238E27FC236}">
                <a16:creationId xmlns:a16="http://schemas.microsoft.com/office/drawing/2014/main" id="{0BE0FC91-4B09-67B6-AE09-4B1E1926E106}"/>
              </a:ext>
            </a:extLst>
          </p:cNvPr>
          <p:cNvSpPr/>
          <p:nvPr/>
        </p:nvSpPr>
        <p:spPr>
          <a:xfrm>
            <a:off x="9697365" y="958731"/>
            <a:ext cx="1759166" cy="424486"/>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2060"/>
                </a:solidFill>
              </a:rPr>
              <a:t>Optum Infrastructure</a:t>
            </a:r>
          </a:p>
        </p:txBody>
      </p:sp>
      <p:sp>
        <p:nvSpPr>
          <p:cNvPr id="83" name="Rectangle 82">
            <a:extLst>
              <a:ext uri="{FF2B5EF4-FFF2-40B4-BE49-F238E27FC236}">
                <a16:creationId xmlns:a16="http://schemas.microsoft.com/office/drawing/2014/main" id="{E6598C6A-71E6-71C8-F36A-85BB3C00783B}"/>
              </a:ext>
            </a:extLst>
          </p:cNvPr>
          <p:cNvSpPr/>
          <p:nvPr/>
        </p:nvSpPr>
        <p:spPr>
          <a:xfrm>
            <a:off x="9697365" y="653840"/>
            <a:ext cx="1759166" cy="229248"/>
          </a:xfrm>
          <a:prstGeom prst="rect">
            <a:avLst/>
          </a:prstGeom>
          <a:solidFill>
            <a:srgbClr val="D9F6F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2060"/>
                </a:solidFill>
              </a:rPr>
              <a:t>LLM Task</a:t>
            </a:r>
          </a:p>
        </p:txBody>
      </p:sp>
      <p:sp>
        <p:nvSpPr>
          <p:cNvPr id="84" name="TextBox 83">
            <a:extLst>
              <a:ext uri="{FF2B5EF4-FFF2-40B4-BE49-F238E27FC236}">
                <a16:creationId xmlns:a16="http://schemas.microsoft.com/office/drawing/2014/main" id="{C09C8C49-0CDB-4F5B-782C-90FC7F761E1B}"/>
              </a:ext>
            </a:extLst>
          </p:cNvPr>
          <p:cNvSpPr txBox="1"/>
          <p:nvPr/>
        </p:nvSpPr>
        <p:spPr>
          <a:xfrm>
            <a:off x="10292319" y="268321"/>
            <a:ext cx="518860" cy="369332"/>
          </a:xfrm>
          <a:prstGeom prst="rect">
            <a:avLst/>
          </a:prstGeom>
          <a:noFill/>
        </p:spPr>
        <p:txBody>
          <a:bodyPr wrap="none" rtlCol="0">
            <a:spAutoFit/>
          </a:bodyPr>
          <a:lstStyle/>
          <a:p>
            <a:r>
              <a:rPr lang="en-US"/>
              <a:t>Key</a:t>
            </a:r>
          </a:p>
        </p:txBody>
      </p:sp>
    </p:spTree>
    <p:extLst>
      <p:ext uri="{BB962C8B-B14F-4D97-AF65-F5344CB8AC3E}">
        <p14:creationId xmlns:p14="http://schemas.microsoft.com/office/powerpoint/2010/main" val="29964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F74B74-D2FA-7AA0-CC6C-1AA3B4033AE8}"/>
              </a:ext>
            </a:extLst>
          </p:cNvPr>
          <p:cNvSpPr>
            <a:spLocks noGrp="1"/>
          </p:cNvSpPr>
          <p:nvPr>
            <p:ph idx="1"/>
          </p:nvPr>
        </p:nvSpPr>
        <p:spPr>
          <a:xfrm>
            <a:off x="928945" y="5734214"/>
            <a:ext cx="9144000" cy="496066"/>
          </a:xfrm>
        </p:spPr>
        <p:txBody>
          <a:bodyPr/>
          <a:lstStyle/>
          <a:p>
            <a:r>
              <a:rPr lang="en-US"/>
              <a:t>Course taught with Neal Kelly and Michael Milo (Naviguard) </a:t>
            </a:r>
          </a:p>
        </p:txBody>
      </p:sp>
      <p:sp>
        <p:nvSpPr>
          <p:cNvPr id="3" name="Title 2">
            <a:extLst>
              <a:ext uri="{FF2B5EF4-FFF2-40B4-BE49-F238E27FC236}">
                <a16:creationId xmlns:a16="http://schemas.microsoft.com/office/drawing/2014/main" id="{D6FB0702-B892-CC89-5CC0-13A07FA7674E}"/>
              </a:ext>
            </a:extLst>
          </p:cNvPr>
          <p:cNvSpPr>
            <a:spLocks noGrp="1"/>
          </p:cNvSpPr>
          <p:nvPr>
            <p:ph type="title"/>
          </p:nvPr>
        </p:nvSpPr>
        <p:spPr>
          <a:xfrm>
            <a:off x="395415" y="370288"/>
            <a:ext cx="9601200" cy="304699"/>
          </a:xfrm>
        </p:spPr>
        <p:txBody>
          <a:bodyPr/>
          <a:lstStyle/>
          <a:p>
            <a:r>
              <a:rPr lang="en-US"/>
              <a:t>LangChain, </a:t>
            </a:r>
            <a:r>
              <a:rPr lang="en-US" err="1"/>
              <a:t>AutoGPT</a:t>
            </a:r>
            <a:r>
              <a:rPr lang="en-US"/>
              <a:t> and Agents</a:t>
            </a:r>
          </a:p>
        </p:txBody>
      </p:sp>
      <p:pic>
        <p:nvPicPr>
          <p:cNvPr id="3074" name="Picture 2">
            <a:extLst>
              <a:ext uri="{FF2B5EF4-FFF2-40B4-BE49-F238E27FC236}">
                <a16:creationId xmlns:a16="http://schemas.microsoft.com/office/drawing/2014/main" id="{E23612A4-8AA4-44CA-A0CB-EB3AEFEDAC1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33638" y="898020"/>
            <a:ext cx="6933879" cy="4458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047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6C1411-B275-4AFF-9E4B-6390038E514A}"/>
              </a:ext>
            </a:extLst>
          </p:cNvPr>
          <p:cNvSpPr>
            <a:spLocks noGrp="1"/>
          </p:cNvSpPr>
          <p:nvPr>
            <p:ph idx="1"/>
          </p:nvPr>
        </p:nvSpPr>
        <p:spPr>
          <a:xfrm>
            <a:off x="2481648" y="898182"/>
            <a:ext cx="8309919" cy="4846545"/>
          </a:xfrm>
        </p:spPr>
        <p:txBody>
          <a:bodyPr vert="horz" lIns="0" tIns="0" rIns="0" bIns="0" rtlCol="0" anchor="t">
            <a:noAutofit/>
          </a:bodyPr>
          <a:lstStyle/>
          <a:p>
            <a:pPr marL="285750" indent="-285750">
              <a:buChar char="•"/>
            </a:pPr>
            <a:endParaRPr lang="en-US" sz="2400">
              <a:cs typeface="Arial"/>
            </a:endParaRPr>
          </a:p>
          <a:p>
            <a:pPr marL="285750" indent="-285750">
              <a:buChar char="•"/>
            </a:pPr>
            <a:r>
              <a:rPr lang="en-US" sz="2000">
                <a:cs typeface="Arial"/>
              </a:rPr>
              <a:t>A Python "Framework" for building applications with large-language models</a:t>
            </a:r>
          </a:p>
          <a:p>
            <a:pPr marL="285750" indent="-285750">
              <a:buChar char="•"/>
            </a:pPr>
            <a:r>
              <a:rPr lang="en-US" sz="2000" b="1">
                <a:ea typeface="+mn-lt"/>
                <a:cs typeface="+mn-lt"/>
              </a:rPr>
              <a:t>Data-aware:</a:t>
            </a:r>
            <a:r>
              <a:rPr lang="en-US" sz="2000">
                <a:ea typeface="+mn-lt"/>
                <a:cs typeface="+mn-lt"/>
              </a:rPr>
              <a:t> connect a language model to other sources of data</a:t>
            </a:r>
            <a:endParaRPr lang="en-US" sz="2000">
              <a:cs typeface="Arial" panose="020B0604020202020204"/>
            </a:endParaRPr>
          </a:p>
          <a:p>
            <a:pPr marL="285750" indent="-285750">
              <a:buChar char="•"/>
            </a:pPr>
            <a:r>
              <a:rPr lang="en-US" sz="2000" b="1">
                <a:ea typeface="+mn-lt"/>
                <a:cs typeface="+mn-lt"/>
              </a:rPr>
              <a:t>Agentic: </a:t>
            </a:r>
            <a:r>
              <a:rPr lang="en-US" sz="2000">
                <a:ea typeface="+mn-lt"/>
                <a:cs typeface="+mn-lt"/>
              </a:rPr>
              <a:t>allow a language model to interact with its environment</a:t>
            </a:r>
            <a:endParaRPr lang="en-US" sz="2000">
              <a:cs typeface="Arial"/>
            </a:endParaRPr>
          </a:p>
          <a:p>
            <a:pPr marL="285750" indent="-285750">
              <a:buChar char="•"/>
            </a:pPr>
            <a:r>
              <a:rPr lang="en-US" sz="2000" b="1">
                <a:ea typeface="+mn-lt"/>
                <a:cs typeface="+mn-lt"/>
              </a:rPr>
              <a:t>Components:</a:t>
            </a:r>
            <a:r>
              <a:rPr lang="en-US" sz="2000">
                <a:ea typeface="+mn-lt"/>
                <a:cs typeface="+mn-lt"/>
              </a:rPr>
              <a:t> abstractions for working with language models, along with a collection of implementations for each abstraction. Components are modular and easy-to-use, whether you are using the rest of the LangChain framework or not</a:t>
            </a:r>
            <a:endParaRPr lang="en-US" sz="2000">
              <a:cs typeface="Arial"/>
            </a:endParaRPr>
          </a:p>
          <a:p>
            <a:pPr marL="285750" indent="-285750">
              <a:buChar char="•"/>
            </a:pPr>
            <a:r>
              <a:rPr lang="en-US" sz="2000" b="1">
                <a:ea typeface="+mn-lt"/>
                <a:cs typeface="+mn-lt"/>
              </a:rPr>
              <a:t>Off-the-shelf chains: </a:t>
            </a:r>
            <a:r>
              <a:rPr lang="en-US" sz="2000">
                <a:ea typeface="+mn-lt"/>
                <a:cs typeface="+mn-lt"/>
              </a:rPr>
              <a:t>a structured assembly of components for accomplishing specific higher-level tasks</a:t>
            </a:r>
            <a:endParaRPr lang="en-US" sz="2000">
              <a:cs typeface="Arial"/>
            </a:endParaRPr>
          </a:p>
          <a:p>
            <a:pPr marL="285750" indent="-285750">
              <a:buChar char="•"/>
            </a:pPr>
            <a:r>
              <a:rPr lang="en-US" sz="2000">
                <a:cs typeface="Arial"/>
              </a:rPr>
              <a:t>Large and growing community – almost 50K Stars on GitHub</a:t>
            </a:r>
          </a:p>
          <a:p>
            <a:pPr marL="285750" indent="-285750">
              <a:buChar char="•"/>
            </a:pPr>
            <a:endParaRPr lang="en-US" sz="2000">
              <a:cs typeface="Arial"/>
            </a:endParaRPr>
          </a:p>
        </p:txBody>
      </p:sp>
      <p:sp>
        <p:nvSpPr>
          <p:cNvPr id="3" name="Title 2">
            <a:extLst>
              <a:ext uri="{FF2B5EF4-FFF2-40B4-BE49-F238E27FC236}">
                <a16:creationId xmlns:a16="http://schemas.microsoft.com/office/drawing/2014/main" id="{9AE36184-7DBE-3F7E-70D2-A092DB397AD2}"/>
              </a:ext>
            </a:extLst>
          </p:cNvPr>
          <p:cNvSpPr>
            <a:spLocks noGrp="1"/>
          </p:cNvSpPr>
          <p:nvPr>
            <p:ph type="title"/>
          </p:nvPr>
        </p:nvSpPr>
        <p:spPr/>
        <p:txBody>
          <a:bodyPr/>
          <a:lstStyle/>
          <a:p>
            <a:r>
              <a:rPr lang="en-US" err="1">
                <a:cs typeface="Arial"/>
              </a:rPr>
              <a:t>LangChain</a:t>
            </a:r>
            <a:endParaRPr lang="en-US" err="1"/>
          </a:p>
        </p:txBody>
      </p:sp>
      <p:pic>
        <p:nvPicPr>
          <p:cNvPr id="4" name="Picture 4" descr="A picture containing parrot, bird&#10;&#10;Description automatically generated">
            <a:extLst>
              <a:ext uri="{FF2B5EF4-FFF2-40B4-BE49-F238E27FC236}">
                <a16:creationId xmlns:a16="http://schemas.microsoft.com/office/drawing/2014/main" id="{F2FB526D-2B75-AF73-BF2D-10F29DE59EC2}"/>
              </a:ext>
            </a:extLst>
          </p:cNvPr>
          <p:cNvPicPr>
            <a:picLocks noChangeAspect="1"/>
          </p:cNvPicPr>
          <p:nvPr/>
        </p:nvPicPr>
        <p:blipFill>
          <a:blip r:embed="rId2"/>
          <a:stretch>
            <a:fillRect/>
          </a:stretch>
        </p:blipFill>
        <p:spPr>
          <a:xfrm>
            <a:off x="517440" y="2298872"/>
            <a:ext cx="1539445" cy="1539445"/>
          </a:xfrm>
          <a:prstGeom prst="rect">
            <a:avLst/>
          </a:prstGeom>
        </p:spPr>
      </p:pic>
    </p:spTree>
    <p:extLst>
      <p:ext uri="{BB962C8B-B14F-4D97-AF65-F5344CB8AC3E}">
        <p14:creationId xmlns:p14="http://schemas.microsoft.com/office/powerpoint/2010/main" val="2306081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3CBDDD-9E7A-34EF-4EC4-BED8F15A32DA}"/>
              </a:ext>
            </a:extLst>
          </p:cNvPr>
          <p:cNvSpPr>
            <a:spLocks noGrp="1"/>
          </p:cNvSpPr>
          <p:nvPr>
            <p:ph idx="1"/>
          </p:nvPr>
        </p:nvSpPr>
        <p:spPr>
          <a:xfrm>
            <a:off x="1373981" y="1331092"/>
            <a:ext cx="4498182" cy="357315"/>
          </a:xfrm>
        </p:spPr>
        <p:txBody>
          <a:bodyPr/>
          <a:lstStyle/>
          <a:p>
            <a:r>
              <a:rPr lang="en-US"/>
              <a:t>What is the status of my ticket?</a:t>
            </a:r>
          </a:p>
        </p:txBody>
      </p:sp>
      <p:sp>
        <p:nvSpPr>
          <p:cNvPr id="3" name="Title 2">
            <a:extLst>
              <a:ext uri="{FF2B5EF4-FFF2-40B4-BE49-F238E27FC236}">
                <a16:creationId xmlns:a16="http://schemas.microsoft.com/office/drawing/2014/main" id="{36114D9C-7158-F5BF-D815-A505F0B71E05}"/>
              </a:ext>
            </a:extLst>
          </p:cNvPr>
          <p:cNvSpPr>
            <a:spLocks noGrp="1"/>
          </p:cNvSpPr>
          <p:nvPr>
            <p:ph type="title"/>
          </p:nvPr>
        </p:nvSpPr>
        <p:spPr/>
        <p:txBody>
          <a:bodyPr/>
          <a:lstStyle/>
          <a:p>
            <a:r>
              <a:rPr lang="en-US"/>
              <a:t>Sample ChatBot Question</a:t>
            </a:r>
          </a:p>
        </p:txBody>
      </p:sp>
      <p:sp>
        <p:nvSpPr>
          <p:cNvPr id="4" name="Diamond 3">
            <a:extLst>
              <a:ext uri="{FF2B5EF4-FFF2-40B4-BE49-F238E27FC236}">
                <a16:creationId xmlns:a16="http://schemas.microsoft.com/office/drawing/2014/main" id="{16C9EFB3-42A3-C325-9475-1DFA62884D03}"/>
              </a:ext>
            </a:extLst>
          </p:cNvPr>
          <p:cNvSpPr/>
          <p:nvPr/>
        </p:nvSpPr>
        <p:spPr bwMode="gray">
          <a:xfrm>
            <a:off x="3756422" y="2461022"/>
            <a:ext cx="1985963" cy="1214438"/>
          </a:xfrm>
          <a:prstGeom prst="diamond">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a:solidFill>
                  <a:schemeClr val="tx1">
                    <a:lumMod val="50000"/>
                  </a:schemeClr>
                </a:solidFill>
              </a:rPr>
              <a:t>Is this a FAQ?</a:t>
            </a:r>
            <a:endParaRPr lang="en-US" sz="1400" b="0" i="0" u="none" baseline="0">
              <a:solidFill>
                <a:schemeClr val="tx1">
                  <a:lumMod val="50000"/>
                </a:schemeClr>
              </a:solidFill>
            </a:endParaRPr>
          </a:p>
        </p:txBody>
      </p:sp>
      <p:sp>
        <p:nvSpPr>
          <p:cNvPr id="6" name="Rectangle 5">
            <a:extLst>
              <a:ext uri="{FF2B5EF4-FFF2-40B4-BE49-F238E27FC236}">
                <a16:creationId xmlns:a16="http://schemas.microsoft.com/office/drawing/2014/main" id="{E0E61355-1947-C066-B0FB-797FBD89004F}"/>
              </a:ext>
            </a:extLst>
          </p:cNvPr>
          <p:cNvSpPr/>
          <p:nvPr/>
        </p:nvSpPr>
        <p:spPr bwMode="gray">
          <a:xfrm>
            <a:off x="1882380" y="2821782"/>
            <a:ext cx="1178718" cy="492919"/>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Question</a:t>
            </a:r>
          </a:p>
        </p:txBody>
      </p:sp>
      <p:cxnSp>
        <p:nvCxnSpPr>
          <p:cNvPr id="8" name="Straight Arrow Connector 7">
            <a:extLst>
              <a:ext uri="{FF2B5EF4-FFF2-40B4-BE49-F238E27FC236}">
                <a16:creationId xmlns:a16="http://schemas.microsoft.com/office/drawing/2014/main" id="{27603407-E9D3-E888-FB73-0F7B0A457306}"/>
              </a:ext>
            </a:extLst>
          </p:cNvPr>
          <p:cNvCxnSpPr>
            <a:cxnSpLocks/>
            <a:stCxn id="6" idx="3"/>
            <a:endCxn id="4" idx="1"/>
          </p:cNvCxnSpPr>
          <p:nvPr/>
        </p:nvCxnSpPr>
        <p:spPr bwMode="gray">
          <a:xfrm flipV="1">
            <a:off x="3061098" y="3068241"/>
            <a:ext cx="695324" cy="1"/>
          </a:xfrm>
          <a:prstGeom prst="straightConnector1">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1" name="Can 10">
            <a:extLst>
              <a:ext uri="{FF2B5EF4-FFF2-40B4-BE49-F238E27FC236}">
                <a16:creationId xmlns:a16="http://schemas.microsoft.com/office/drawing/2014/main" id="{55DA2B8A-B275-C22C-0544-AB79EBE4285C}"/>
              </a:ext>
            </a:extLst>
          </p:cNvPr>
          <p:cNvSpPr/>
          <p:nvPr/>
        </p:nvSpPr>
        <p:spPr bwMode="gray">
          <a:xfrm>
            <a:off x="6359128" y="2589609"/>
            <a:ext cx="821532" cy="957263"/>
          </a:xfrm>
          <a:prstGeom prst="can">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FAQ</a:t>
            </a:r>
          </a:p>
          <a:p>
            <a:pPr algn="ctr" rtl="0" eaLnBrk="1" fontAlgn="auto" hangingPunct="1">
              <a:lnSpc>
                <a:spcPct val="100000"/>
              </a:lnSpc>
              <a:spcBef>
                <a:spcPts val="600"/>
              </a:spcBef>
              <a:spcAft>
                <a:spcPts val="0"/>
              </a:spcAft>
            </a:pPr>
            <a:r>
              <a:rPr lang="en-US" sz="1400">
                <a:solidFill>
                  <a:schemeClr val="tx1">
                    <a:lumMod val="50000"/>
                  </a:schemeClr>
                </a:solidFill>
              </a:rPr>
              <a:t>Text</a:t>
            </a:r>
            <a:endParaRPr lang="en-US" sz="1400" b="0" i="0" u="none" baseline="0">
              <a:solidFill>
                <a:schemeClr val="tx1">
                  <a:lumMod val="50000"/>
                </a:schemeClr>
              </a:solidFill>
            </a:endParaRPr>
          </a:p>
        </p:txBody>
      </p:sp>
      <p:cxnSp>
        <p:nvCxnSpPr>
          <p:cNvPr id="12" name="Straight Arrow Connector 11">
            <a:extLst>
              <a:ext uri="{FF2B5EF4-FFF2-40B4-BE49-F238E27FC236}">
                <a16:creationId xmlns:a16="http://schemas.microsoft.com/office/drawing/2014/main" id="{E4F61B09-E292-5E8C-9F2C-B98636CFD232}"/>
              </a:ext>
            </a:extLst>
          </p:cNvPr>
          <p:cNvCxnSpPr>
            <a:cxnSpLocks/>
            <a:stCxn id="4" idx="3"/>
            <a:endCxn id="11" idx="2"/>
          </p:cNvCxnSpPr>
          <p:nvPr/>
        </p:nvCxnSpPr>
        <p:spPr bwMode="gray">
          <a:xfrm>
            <a:off x="5742385" y="3068241"/>
            <a:ext cx="616743" cy="0"/>
          </a:xfrm>
          <a:prstGeom prst="straightConnector1">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88B1957-7ED7-FE91-2379-5B6A3BB447D1}"/>
              </a:ext>
            </a:extLst>
          </p:cNvPr>
          <p:cNvSpPr txBox="1"/>
          <p:nvPr/>
        </p:nvSpPr>
        <p:spPr bwMode="gray">
          <a:xfrm>
            <a:off x="5659261" y="2776940"/>
            <a:ext cx="309124" cy="215444"/>
          </a:xfrm>
          <a:prstGeom prst="rect">
            <a:avLst/>
          </a:prstGeom>
          <a:noFill/>
        </p:spPr>
        <p:txBody>
          <a:bodyPr vert="horz" wrap="none" lIns="0" tIns="0" rIns="0" bIns="0" rtlCol="0">
            <a:spAutoFit/>
          </a:bodyPr>
          <a:lstStyle/>
          <a:p>
            <a:pPr algn="l">
              <a:spcBef>
                <a:spcPts val="600"/>
              </a:spcBef>
            </a:pPr>
            <a:r>
              <a:rPr lang="en-US" sz="1400" b="1">
                <a:solidFill>
                  <a:srgbClr val="00B050"/>
                </a:solidFill>
              </a:rPr>
              <a:t>Yes</a:t>
            </a:r>
          </a:p>
        </p:txBody>
      </p:sp>
      <p:sp>
        <p:nvSpPr>
          <p:cNvPr id="17" name="TextBox 16">
            <a:extLst>
              <a:ext uri="{FF2B5EF4-FFF2-40B4-BE49-F238E27FC236}">
                <a16:creationId xmlns:a16="http://schemas.microsoft.com/office/drawing/2014/main" id="{4AA11C6A-DDC8-AE12-4773-148B012BBE3A}"/>
              </a:ext>
            </a:extLst>
          </p:cNvPr>
          <p:cNvSpPr txBox="1"/>
          <p:nvPr/>
        </p:nvSpPr>
        <p:spPr bwMode="gray">
          <a:xfrm>
            <a:off x="4256952" y="3567738"/>
            <a:ext cx="238848" cy="215444"/>
          </a:xfrm>
          <a:prstGeom prst="rect">
            <a:avLst/>
          </a:prstGeom>
          <a:noFill/>
        </p:spPr>
        <p:txBody>
          <a:bodyPr vert="horz" wrap="none" lIns="0" tIns="0" rIns="0" bIns="0" rtlCol="0">
            <a:spAutoFit/>
          </a:bodyPr>
          <a:lstStyle/>
          <a:p>
            <a:pPr algn="l">
              <a:spcBef>
                <a:spcPts val="600"/>
              </a:spcBef>
            </a:pPr>
            <a:r>
              <a:rPr lang="en-US" sz="1400" b="1">
                <a:solidFill>
                  <a:srgbClr val="FF0000"/>
                </a:solidFill>
              </a:rPr>
              <a:t>No</a:t>
            </a:r>
          </a:p>
        </p:txBody>
      </p:sp>
      <p:cxnSp>
        <p:nvCxnSpPr>
          <p:cNvPr id="18" name="Straight Arrow Connector 17">
            <a:extLst>
              <a:ext uri="{FF2B5EF4-FFF2-40B4-BE49-F238E27FC236}">
                <a16:creationId xmlns:a16="http://schemas.microsoft.com/office/drawing/2014/main" id="{9943E0DA-C8D1-780A-5A4A-FBC6A16C0664}"/>
              </a:ext>
            </a:extLst>
          </p:cNvPr>
          <p:cNvCxnSpPr>
            <a:cxnSpLocks/>
            <a:stCxn id="4" idx="2"/>
          </p:cNvCxnSpPr>
          <p:nvPr/>
        </p:nvCxnSpPr>
        <p:spPr bwMode="gray">
          <a:xfrm flipH="1">
            <a:off x="4749403" y="3675460"/>
            <a:ext cx="1" cy="696515"/>
          </a:xfrm>
          <a:prstGeom prst="straightConnector1">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871F00-8C68-3C93-988A-5487BDEF1533}"/>
              </a:ext>
            </a:extLst>
          </p:cNvPr>
          <p:cNvCxnSpPr>
            <a:cxnSpLocks/>
            <a:stCxn id="11" idx="4"/>
          </p:cNvCxnSpPr>
          <p:nvPr/>
        </p:nvCxnSpPr>
        <p:spPr bwMode="gray">
          <a:xfrm>
            <a:off x="7180660" y="3068241"/>
            <a:ext cx="547688" cy="0"/>
          </a:xfrm>
          <a:prstGeom prst="straightConnector1">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BFD83A7-3078-3705-CFA7-9C315C04F938}"/>
              </a:ext>
            </a:extLst>
          </p:cNvPr>
          <p:cNvSpPr txBox="1"/>
          <p:nvPr/>
        </p:nvSpPr>
        <p:spPr bwMode="gray">
          <a:xfrm>
            <a:off x="7835504" y="2960518"/>
            <a:ext cx="1812130" cy="215444"/>
          </a:xfrm>
          <a:prstGeom prst="rect">
            <a:avLst/>
          </a:prstGeom>
          <a:noFill/>
        </p:spPr>
        <p:txBody>
          <a:bodyPr vert="horz" wrap="square" lIns="0" tIns="0" rIns="0" bIns="0" rtlCol="0">
            <a:spAutoFit/>
          </a:bodyPr>
          <a:lstStyle/>
          <a:p>
            <a:pPr algn="l">
              <a:spcBef>
                <a:spcPts val="600"/>
              </a:spcBef>
            </a:pPr>
            <a:r>
              <a:rPr lang="en-US" sz="1400"/>
              <a:t>Return “Nearest” FAQ</a:t>
            </a:r>
          </a:p>
        </p:txBody>
      </p:sp>
      <p:sp>
        <p:nvSpPr>
          <p:cNvPr id="27" name="Rectangle 26">
            <a:extLst>
              <a:ext uri="{FF2B5EF4-FFF2-40B4-BE49-F238E27FC236}">
                <a16:creationId xmlns:a16="http://schemas.microsoft.com/office/drawing/2014/main" id="{CD13487F-07D3-89C7-3B7B-0FF5486FF3CC}"/>
              </a:ext>
            </a:extLst>
          </p:cNvPr>
          <p:cNvSpPr/>
          <p:nvPr/>
        </p:nvSpPr>
        <p:spPr bwMode="gray">
          <a:xfrm>
            <a:off x="4107656" y="4371975"/>
            <a:ext cx="1283494" cy="803666"/>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Find Nearest</a:t>
            </a:r>
          </a:p>
          <a:p>
            <a:pPr algn="ctr" rtl="0" eaLnBrk="1" fontAlgn="auto" hangingPunct="1">
              <a:lnSpc>
                <a:spcPct val="100000"/>
              </a:lnSpc>
              <a:spcBef>
                <a:spcPts val="600"/>
              </a:spcBef>
              <a:spcAft>
                <a:spcPts val="0"/>
              </a:spcAft>
            </a:pPr>
            <a:r>
              <a:rPr lang="en-US" sz="1400">
                <a:solidFill>
                  <a:schemeClr val="tx1">
                    <a:lumMod val="50000"/>
                  </a:schemeClr>
                </a:solidFill>
              </a:rPr>
              <a:t>Query</a:t>
            </a:r>
            <a:endParaRPr lang="en-US" sz="1400" b="0" i="0" u="none" baseline="0">
              <a:solidFill>
                <a:schemeClr val="tx1">
                  <a:lumMod val="50000"/>
                </a:schemeClr>
              </a:solidFill>
            </a:endParaRPr>
          </a:p>
        </p:txBody>
      </p:sp>
      <p:cxnSp>
        <p:nvCxnSpPr>
          <p:cNvPr id="28" name="Straight Arrow Connector 27">
            <a:extLst>
              <a:ext uri="{FF2B5EF4-FFF2-40B4-BE49-F238E27FC236}">
                <a16:creationId xmlns:a16="http://schemas.microsoft.com/office/drawing/2014/main" id="{CD624530-7DCD-84A6-6D3B-016449BD44C6}"/>
              </a:ext>
            </a:extLst>
          </p:cNvPr>
          <p:cNvCxnSpPr>
            <a:cxnSpLocks/>
            <a:stCxn id="27" idx="3"/>
            <a:endCxn id="30" idx="2"/>
          </p:cNvCxnSpPr>
          <p:nvPr/>
        </p:nvCxnSpPr>
        <p:spPr bwMode="gray">
          <a:xfrm>
            <a:off x="5391150" y="4773808"/>
            <a:ext cx="1789510" cy="0"/>
          </a:xfrm>
          <a:prstGeom prst="straightConnector1">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0" name="Can 29">
            <a:extLst>
              <a:ext uri="{FF2B5EF4-FFF2-40B4-BE49-F238E27FC236}">
                <a16:creationId xmlns:a16="http://schemas.microsoft.com/office/drawing/2014/main" id="{544E4E1F-4D73-F7A4-D8AC-C8A3857B30E1}"/>
              </a:ext>
            </a:extLst>
          </p:cNvPr>
          <p:cNvSpPr/>
          <p:nvPr/>
        </p:nvSpPr>
        <p:spPr bwMode="gray">
          <a:xfrm>
            <a:off x="7180660" y="4295176"/>
            <a:ext cx="821532" cy="957263"/>
          </a:xfrm>
          <a:prstGeom prst="can">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DB</a:t>
            </a:r>
          </a:p>
        </p:txBody>
      </p:sp>
      <p:sp>
        <p:nvSpPr>
          <p:cNvPr id="32" name="TextBox 31">
            <a:extLst>
              <a:ext uri="{FF2B5EF4-FFF2-40B4-BE49-F238E27FC236}">
                <a16:creationId xmlns:a16="http://schemas.microsoft.com/office/drawing/2014/main" id="{5BC6D2A6-DAA5-743C-723F-2BE198C688B4}"/>
              </a:ext>
            </a:extLst>
          </p:cNvPr>
          <p:cNvSpPr txBox="1"/>
          <p:nvPr/>
        </p:nvSpPr>
        <p:spPr bwMode="gray">
          <a:xfrm>
            <a:off x="5593556" y="4497515"/>
            <a:ext cx="1071562" cy="215444"/>
          </a:xfrm>
          <a:prstGeom prst="rect">
            <a:avLst/>
          </a:prstGeom>
          <a:noFill/>
        </p:spPr>
        <p:txBody>
          <a:bodyPr vert="horz" wrap="square" lIns="0" tIns="0" rIns="0" bIns="0" rtlCol="0">
            <a:spAutoFit/>
          </a:bodyPr>
          <a:lstStyle/>
          <a:p>
            <a:pPr algn="l">
              <a:spcBef>
                <a:spcPts val="600"/>
              </a:spcBef>
            </a:pPr>
            <a:r>
              <a:rPr lang="en-US" sz="1400"/>
              <a:t>Run Query</a:t>
            </a:r>
          </a:p>
        </p:txBody>
      </p:sp>
      <p:sp>
        <p:nvSpPr>
          <p:cNvPr id="35" name="TextBox 34">
            <a:extLst>
              <a:ext uri="{FF2B5EF4-FFF2-40B4-BE49-F238E27FC236}">
                <a16:creationId xmlns:a16="http://schemas.microsoft.com/office/drawing/2014/main" id="{5B510AE3-A065-8442-03AA-49C8399C71CA}"/>
              </a:ext>
            </a:extLst>
          </p:cNvPr>
          <p:cNvSpPr txBox="1"/>
          <p:nvPr/>
        </p:nvSpPr>
        <p:spPr bwMode="gray">
          <a:xfrm>
            <a:off x="5588793" y="4837408"/>
            <a:ext cx="1650206" cy="215444"/>
          </a:xfrm>
          <a:prstGeom prst="rect">
            <a:avLst/>
          </a:prstGeom>
          <a:noFill/>
        </p:spPr>
        <p:txBody>
          <a:bodyPr vert="horz" wrap="square" lIns="0" tIns="0" rIns="0" bIns="0" rtlCol="0">
            <a:spAutoFit/>
          </a:bodyPr>
          <a:lstStyle/>
          <a:p>
            <a:pPr algn="l">
              <a:spcBef>
                <a:spcPts val="600"/>
              </a:spcBef>
            </a:pPr>
            <a:r>
              <a:rPr lang="en-US" sz="1400"/>
              <a:t>With Parameters</a:t>
            </a:r>
          </a:p>
        </p:txBody>
      </p:sp>
      <p:cxnSp>
        <p:nvCxnSpPr>
          <p:cNvPr id="37" name="Straight Arrow Connector 36">
            <a:extLst>
              <a:ext uri="{FF2B5EF4-FFF2-40B4-BE49-F238E27FC236}">
                <a16:creationId xmlns:a16="http://schemas.microsoft.com/office/drawing/2014/main" id="{1523130E-4D2D-17C0-918D-EB74866F9703}"/>
              </a:ext>
            </a:extLst>
          </p:cNvPr>
          <p:cNvCxnSpPr>
            <a:cxnSpLocks/>
            <a:stCxn id="30" idx="4"/>
          </p:cNvCxnSpPr>
          <p:nvPr/>
        </p:nvCxnSpPr>
        <p:spPr bwMode="gray">
          <a:xfrm flipV="1">
            <a:off x="8002192" y="4773807"/>
            <a:ext cx="595312" cy="1"/>
          </a:xfrm>
          <a:prstGeom prst="straightConnector1">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09382B3-7879-7557-5315-2A6A4425B3FD}"/>
              </a:ext>
            </a:extLst>
          </p:cNvPr>
          <p:cNvSpPr txBox="1"/>
          <p:nvPr/>
        </p:nvSpPr>
        <p:spPr bwMode="gray">
          <a:xfrm>
            <a:off x="8705851" y="4605237"/>
            <a:ext cx="1812130" cy="215444"/>
          </a:xfrm>
          <a:prstGeom prst="rect">
            <a:avLst/>
          </a:prstGeom>
          <a:noFill/>
        </p:spPr>
        <p:txBody>
          <a:bodyPr vert="horz" wrap="square" lIns="0" tIns="0" rIns="0" bIns="0" rtlCol="0">
            <a:spAutoFit/>
          </a:bodyPr>
          <a:lstStyle/>
          <a:p>
            <a:pPr algn="l">
              <a:spcBef>
                <a:spcPts val="600"/>
              </a:spcBef>
            </a:pPr>
            <a:r>
              <a:rPr lang="en-US" sz="1400"/>
              <a:t>Return Query Result</a:t>
            </a:r>
          </a:p>
        </p:txBody>
      </p:sp>
      <p:pic>
        <p:nvPicPr>
          <p:cNvPr id="41" name="Picture 2" descr="Robot icon PNG and SVG Free Download">
            <a:extLst>
              <a:ext uri="{FF2B5EF4-FFF2-40B4-BE49-F238E27FC236}">
                <a16:creationId xmlns:a16="http://schemas.microsoft.com/office/drawing/2014/main" id="{49039FD1-9A65-827D-2ECE-A922467001A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64868" y="1023455"/>
            <a:ext cx="811856" cy="69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068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BE7956-AF5A-74C5-4671-AD187D4DBD12}"/>
              </a:ext>
            </a:extLst>
          </p:cNvPr>
          <p:cNvSpPr>
            <a:spLocks noGrp="1"/>
          </p:cNvSpPr>
          <p:nvPr>
            <p:ph idx="1"/>
          </p:nvPr>
        </p:nvSpPr>
        <p:spPr>
          <a:xfrm>
            <a:off x="914399" y="5590822"/>
            <a:ext cx="9144000" cy="435770"/>
          </a:xfrm>
        </p:spPr>
        <p:txBody>
          <a:bodyPr/>
          <a:lstStyle/>
          <a:p>
            <a:r>
              <a:rPr lang="en-US"/>
              <a:t>Note the iterative structure of the workflow.</a:t>
            </a:r>
          </a:p>
        </p:txBody>
      </p:sp>
      <p:sp>
        <p:nvSpPr>
          <p:cNvPr id="3" name="Title 2">
            <a:extLst>
              <a:ext uri="{FF2B5EF4-FFF2-40B4-BE49-F238E27FC236}">
                <a16:creationId xmlns:a16="http://schemas.microsoft.com/office/drawing/2014/main" id="{FEB33D4B-5205-60DD-8800-D518446ACD95}"/>
              </a:ext>
            </a:extLst>
          </p:cNvPr>
          <p:cNvSpPr>
            <a:spLocks noGrp="1"/>
          </p:cNvSpPr>
          <p:nvPr>
            <p:ph type="title"/>
          </p:nvPr>
        </p:nvSpPr>
        <p:spPr/>
        <p:txBody>
          <a:bodyPr/>
          <a:lstStyle/>
          <a:p>
            <a:r>
              <a:rPr lang="en-US" err="1"/>
              <a:t>LangChain</a:t>
            </a:r>
            <a:r>
              <a:rPr lang="en-US"/>
              <a:t> Uses Composability and Depends on Embeddings</a:t>
            </a:r>
          </a:p>
        </p:txBody>
      </p:sp>
      <p:pic>
        <p:nvPicPr>
          <p:cNvPr id="4098" name="Picture 2">
            <a:extLst>
              <a:ext uri="{FF2B5EF4-FFF2-40B4-BE49-F238E27FC236}">
                <a16:creationId xmlns:a16="http://schemas.microsoft.com/office/drawing/2014/main" id="{FD9D4698-A2FE-A764-7233-2183D03B1D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16446" y="1702947"/>
            <a:ext cx="8139906"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48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74408-A453-3D6F-88D0-1FAB4015754D}"/>
              </a:ext>
            </a:extLst>
          </p:cNvPr>
          <p:cNvSpPr>
            <a:spLocks noGrp="1"/>
          </p:cNvSpPr>
          <p:nvPr>
            <p:ph idx="1"/>
          </p:nvPr>
        </p:nvSpPr>
        <p:spPr>
          <a:xfrm>
            <a:off x="2638816" y="5841107"/>
            <a:ext cx="6430028" cy="413455"/>
          </a:xfrm>
          <a:solidFill>
            <a:schemeClr val="bg1">
              <a:lumMod val="85000"/>
            </a:schemeClr>
          </a:solidFill>
        </p:spPr>
        <p:txBody>
          <a:bodyPr/>
          <a:lstStyle/>
          <a:p>
            <a:r>
              <a:rPr lang="en-US"/>
              <a:t>Bookmarkable URL: </a:t>
            </a:r>
            <a:r>
              <a:rPr lang="en-US" b="0" i="0" u="none" strike="noStrike">
                <a:effectLst/>
                <a:latin typeface="Roboto" panose="02000000000000000000" pitchFamily="2" charset="0"/>
                <a:hlinkClick r:id="rId2"/>
              </a:rPr>
              <a:t>https://genaicoe.goto.optum.com</a:t>
            </a:r>
            <a:endParaRPr lang="en-US"/>
          </a:p>
        </p:txBody>
      </p:sp>
      <p:sp>
        <p:nvSpPr>
          <p:cNvPr id="3" name="Title 2">
            <a:extLst>
              <a:ext uri="{FF2B5EF4-FFF2-40B4-BE49-F238E27FC236}">
                <a16:creationId xmlns:a16="http://schemas.microsoft.com/office/drawing/2014/main" id="{CDCE95F8-1609-9BF0-C222-3CC9A8E6D422}"/>
              </a:ext>
            </a:extLst>
          </p:cNvPr>
          <p:cNvSpPr>
            <a:spLocks noGrp="1"/>
          </p:cNvSpPr>
          <p:nvPr>
            <p:ph type="title"/>
          </p:nvPr>
        </p:nvSpPr>
        <p:spPr>
          <a:xfrm>
            <a:off x="344463" y="298739"/>
            <a:ext cx="6439395" cy="304699"/>
          </a:xfrm>
        </p:spPr>
        <p:txBody>
          <a:bodyPr/>
          <a:lstStyle/>
          <a:p>
            <a:r>
              <a:rPr lang="en-US" dirty="0"/>
              <a:t>Generative AI Center of Excellence Microsite</a:t>
            </a:r>
          </a:p>
        </p:txBody>
      </p:sp>
      <p:pic>
        <p:nvPicPr>
          <p:cNvPr id="4" name="Picture 3">
            <a:extLst>
              <a:ext uri="{FF2B5EF4-FFF2-40B4-BE49-F238E27FC236}">
                <a16:creationId xmlns:a16="http://schemas.microsoft.com/office/drawing/2014/main" id="{251FC880-E7C3-0083-CE70-1069BED14BF2}"/>
              </a:ext>
            </a:extLst>
          </p:cNvPr>
          <p:cNvPicPr>
            <a:picLocks noChangeAspect="1"/>
          </p:cNvPicPr>
          <p:nvPr/>
        </p:nvPicPr>
        <p:blipFill>
          <a:blip r:embed="rId3"/>
          <a:stretch>
            <a:fillRect/>
          </a:stretch>
        </p:blipFill>
        <p:spPr>
          <a:xfrm>
            <a:off x="2068339" y="806907"/>
            <a:ext cx="7532647" cy="4754649"/>
          </a:xfrm>
          <a:prstGeom prst="rect">
            <a:avLst/>
          </a:prstGeom>
          <a:ln>
            <a:solidFill>
              <a:schemeClr val="tx1">
                <a:lumMod val="50000"/>
              </a:schemeClr>
            </a:solidFill>
          </a:ln>
        </p:spPr>
      </p:pic>
      <p:sp>
        <p:nvSpPr>
          <p:cNvPr id="5" name="TextBox 4">
            <a:extLst>
              <a:ext uri="{FF2B5EF4-FFF2-40B4-BE49-F238E27FC236}">
                <a16:creationId xmlns:a16="http://schemas.microsoft.com/office/drawing/2014/main" id="{7E1990FA-B618-DC73-26C2-26D6803AB130}"/>
              </a:ext>
            </a:extLst>
          </p:cNvPr>
          <p:cNvSpPr txBox="1"/>
          <p:nvPr/>
        </p:nvSpPr>
        <p:spPr bwMode="gray">
          <a:xfrm>
            <a:off x="7006281" y="527769"/>
            <a:ext cx="939113" cy="215444"/>
          </a:xfrm>
          <a:prstGeom prst="rect">
            <a:avLst/>
          </a:prstGeom>
          <a:noFill/>
        </p:spPr>
        <p:txBody>
          <a:bodyPr vert="horz" wrap="square" lIns="0" tIns="0" rIns="0" bIns="0" rtlCol="0">
            <a:spAutoFit/>
          </a:bodyPr>
          <a:lstStyle/>
          <a:p>
            <a:pPr algn="ctr">
              <a:spcBef>
                <a:spcPts val="600"/>
              </a:spcBef>
            </a:pPr>
            <a:r>
              <a:rPr lang="en-US" sz="1400" b="1" dirty="0">
                <a:solidFill>
                  <a:srgbClr val="FF612A"/>
                </a:solidFill>
              </a:rPr>
              <a:t>Search</a:t>
            </a:r>
          </a:p>
        </p:txBody>
      </p:sp>
    </p:spTree>
    <p:extLst>
      <p:ext uri="{BB962C8B-B14F-4D97-AF65-F5344CB8AC3E}">
        <p14:creationId xmlns:p14="http://schemas.microsoft.com/office/powerpoint/2010/main" val="3003433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2218-226C-FAF6-99E0-389F90709A6E}"/>
              </a:ext>
            </a:extLst>
          </p:cNvPr>
          <p:cNvSpPr>
            <a:spLocks noGrp="1"/>
          </p:cNvSpPr>
          <p:nvPr>
            <p:ph type="title"/>
          </p:nvPr>
        </p:nvSpPr>
        <p:spPr/>
        <p:txBody>
          <a:bodyPr/>
          <a:lstStyle/>
          <a:p>
            <a:r>
              <a:rPr lang="en-US" dirty="0"/>
              <a:t>Detailed Getting Started Page</a:t>
            </a:r>
          </a:p>
        </p:txBody>
      </p:sp>
      <p:pic>
        <p:nvPicPr>
          <p:cNvPr id="4" name="Picture 3">
            <a:extLst>
              <a:ext uri="{FF2B5EF4-FFF2-40B4-BE49-F238E27FC236}">
                <a16:creationId xmlns:a16="http://schemas.microsoft.com/office/drawing/2014/main" id="{BA49E9C2-0477-7681-7EC4-485F358229B6}"/>
              </a:ext>
            </a:extLst>
          </p:cNvPr>
          <p:cNvPicPr>
            <a:picLocks noChangeAspect="1"/>
          </p:cNvPicPr>
          <p:nvPr/>
        </p:nvPicPr>
        <p:blipFill>
          <a:blip r:embed="rId2"/>
          <a:stretch>
            <a:fillRect/>
          </a:stretch>
        </p:blipFill>
        <p:spPr>
          <a:xfrm>
            <a:off x="2187489" y="1369197"/>
            <a:ext cx="7594600" cy="4292600"/>
          </a:xfrm>
          <a:prstGeom prst="rect">
            <a:avLst/>
          </a:prstGeom>
          <a:ln>
            <a:solidFill>
              <a:schemeClr val="tx1">
                <a:lumMod val="50000"/>
              </a:schemeClr>
            </a:solidFill>
          </a:ln>
        </p:spPr>
      </p:pic>
    </p:spTree>
    <p:extLst>
      <p:ext uri="{BB962C8B-B14F-4D97-AF65-F5344CB8AC3E}">
        <p14:creationId xmlns:p14="http://schemas.microsoft.com/office/powerpoint/2010/main" val="1411054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10BDAA-26CA-F61E-9AA3-343BB27D2976}"/>
              </a:ext>
            </a:extLst>
          </p:cNvPr>
          <p:cNvSpPr>
            <a:spLocks noGrp="1"/>
          </p:cNvSpPr>
          <p:nvPr>
            <p:ph idx="1"/>
          </p:nvPr>
        </p:nvSpPr>
        <p:spPr>
          <a:xfrm>
            <a:off x="1179533" y="5417507"/>
            <a:ext cx="10609869" cy="783772"/>
          </a:xfrm>
        </p:spPr>
        <p:txBody>
          <a:bodyPr/>
          <a:lstStyle/>
          <a:p>
            <a:r>
              <a:rPr lang="en-US"/>
              <a:t>The Generative AI Center of Excellence continues to get around 15,000 views per month.</a:t>
            </a:r>
          </a:p>
          <a:p>
            <a:r>
              <a:rPr lang="en-US"/>
              <a:t>(</a:t>
            </a:r>
            <a:r>
              <a:rPr lang="en-US">
                <a:hlinkClick r:id="rId3"/>
              </a:rPr>
              <a:t>link to Kibana dashboard</a:t>
            </a:r>
            <a:r>
              <a:rPr lang="en-US"/>
              <a:t>)</a:t>
            </a:r>
          </a:p>
        </p:txBody>
      </p:sp>
      <p:sp>
        <p:nvSpPr>
          <p:cNvPr id="3" name="Title 2">
            <a:extLst>
              <a:ext uri="{FF2B5EF4-FFF2-40B4-BE49-F238E27FC236}">
                <a16:creationId xmlns:a16="http://schemas.microsoft.com/office/drawing/2014/main" id="{28164E92-F98E-160C-5637-A0F11E1F3790}"/>
              </a:ext>
            </a:extLst>
          </p:cNvPr>
          <p:cNvSpPr>
            <a:spLocks noGrp="1"/>
          </p:cNvSpPr>
          <p:nvPr>
            <p:ph type="title"/>
          </p:nvPr>
        </p:nvSpPr>
        <p:spPr>
          <a:xfrm>
            <a:off x="421479" y="452246"/>
            <a:ext cx="10609869" cy="304699"/>
          </a:xfrm>
        </p:spPr>
        <p:txBody>
          <a:bodyPr/>
          <a:lstStyle/>
          <a:p>
            <a:r>
              <a:rPr lang="en-US" dirty="0"/>
              <a:t>Optum Pixel Report on GenAI </a:t>
            </a:r>
            <a:r>
              <a:rPr lang="en-US" dirty="0" err="1"/>
              <a:t>CoG</a:t>
            </a:r>
            <a:r>
              <a:rPr lang="en-US" dirty="0"/>
              <a:t> Microsite Page Views (trailing 30-days)</a:t>
            </a:r>
          </a:p>
        </p:txBody>
      </p:sp>
      <p:pic>
        <p:nvPicPr>
          <p:cNvPr id="4" name="Picture 3">
            <a:extLst>
              <a:ext uri="{FF2B5EF4-FFF2-40B4-BE49-F238E27FC236}">
                <a16:creationId xmlns:a16="http://schemas.microsoft.com/office/drawing/2014/main" id="{B1AF7010-9772-3825-3722-D4A375EEB082}"/>
              </a:ext>
            </a:extLst>
          </p:cNvPr>
          <p:cNvPicPr>
            <a:picLocks noChangeAspect="1"/>
          </p:cNvPicPr>
          <p:nvPr/>
        </p:nvPicPr>
        <p:blipFill>
          <a:blip r:embed="rId4"/>
          <a:stretch>
            <a:fillRect/>
          </a:stretch>
        </p:blipFill>
        <p:spPr>
          <a:xfrm>
            <a:off x="1783914" y="1268325"/>
            <a:ext cx="8190623" cy="3942501"/>
          </a:xfrm>
          <a:prstGeom prst="rect">
            <a:avLst/>
          </a:prstGeom>
        </p:spPr>
      </p:pic>
    </p:spTree>
    <p:extLst>
      <p:ext uri="{BB962C8B-B14F-4D97-AF65-F5344CB8AC3E}">
        <p14:creationId xmlns:p14="http://schemas.microsoft.com/office/powerpoint/2010/main" val="1836387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8924A48B-F270-459C-9C03-EEE53385B86C}"/>
              </a:ext>
            </a:extLst>
          </p:cNvPr>
          <p:cNvSpPr>
            <a:spLocks/>
          </p:cNvSpPr>
          <p:nvPr/>
        </p:nvSpPr>
        <p:spPr bwMode="gray">
          <a:xfrm>
            <a:off x="3" y="1589"/>
            <a:ext cx="3162165" cy="6856412"/>
          </a:xfrm>
          <a:custGeom>
            <a:avLst/>
            <a:gdLst>
              <a:gd name="connsiteX0" fmla="*/ 0 w 3162165"/>
              <a:gd name="connsiteY0" fmla="*/ 6854822 h 6856412"/>
              <a:gd name="connsiteX1" fmla="*/ 3123474 w 3162165"/>
              <a:gd name="connsiteY1" fmla="*/ 6854822 h 6856412"/>
              <a:gd name="connsiteX2" fmla="*/ 3125181 w 3162165"/>
              <a:gd name="connsiteY2" fmla="*/ 6856412 h 6856412"/>
              <a:gd name="connsiteX3" fmla="*/ 0 w 3162165"/>
              <a:gd name="connsiteY3" fmla="*/ 6856412 h 6856412"/>
              <a:gd name="connsiteX4" fmla="*/ 0 w 3162165"/>
              <a:gd name="connsiteY4" fmla="*/ 0 h 6856412"/>
              <a:gd name="connsiteX5" fmla="*/ 3162165 w 3162165"/>
              <a:gd name="connsiteY5" fmla="*/ 0 h 6856412"/>
              <a:gd name="connsiteX6" fmla="*/ 1594027 w 3162165"/>
              <a:gd name="connsiteY6" fmla="*/ 3444821 h 6856412"/>
              <a:gd name="connsiteX7" fmla="*/ 2353791 w 3162165"/>
              <a:gd name="connsiteY7" fmla="*/ 5970704 h 6856412"/>
              <a:gd name="connsiteX8" fmla="*/ 2369330 w 3162165"/>
              <a:gd name="connsiteY8" fmla="*/ 5992811 h 6856412"/>
              <a:gd name="connsiteX9" fmla="*/ 0 w 3162165"/>
              <a:gd name="connsiteY9" fmla="*/ 5992811 h 6856412"/>
              <a:gd name="connsiteX10" fmla="*/ 0 w 3162165"/>
              <a:gd name="connsiteY10" fmla="*/ 5828411 h 6856412"/>
              <a:gd name="connsiteX11" fmla="*/ 0 w 3162165"/>
              <a:gd name="connsiteY11" fmla="*/ 0 h 6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2165" h="6856412">
                <a:moveTo>
                  <a:pt x="0" y="6854822"/>
                </a:moveTo>
                <a:lnTo>
                  <a:pt x="3123474" y="6854822"/>
                </a:lnTo>
                <a:lnTo>
                  <a:pt x="3125181" y="6856412"/>
                </a:lnTo>
                <a:cubicBezTo>
                  <a:pt x="3125181" y="6856412"/>
                  <a:pt x="3125181" y="6856412"/>
                  <a:pt x="0" y="6856412"/>
                </a:cubicBezTo>
                <a:close/>
                <a:moveTo>
                  <a:pt x="0" y="0"/>
                </a:moveTo>
                <a:cubicBezTo>
                  <a:pt x="0" y="0"/>
                  <a:pt x="0" y="0"/>
                  <a:pt x="3162165" y="0"/>
                </a:cubicBezTo>
                <a:cubicBezTo>
                  <a:pt x="2200571" y="834437"/>
                  <a:pt x="1594027" y="2067631"/>
                  <a:pt x="1594027" y="3444821"/>
                </a:cubicBezTo>
                <a:cubicBezTo>
                  <a:pt x="1594027" y="4378947"/>
                  <a:pt x="1873722" y="5248503"/>
                  <a:pt x="2353791" y="5970704"/>
                </a:cubicBezTo>
                <a:lnTo>
                  <a:pt x="2369330" y="5992811"/>
                </a:lnTo>
                <a:lnTo>
                  <a:pt x="0" y="5992811"/>
                </a:lnTo>
                <a:lnTo>
                  <a:pt x="0" y="5828411"/>
                </a:lnTo>
                <a:cubicBezTo>
                  <a:pt x="0" y="4921351"/>
                  <a:pt x="0" y="3213943"/>
                  <a:pt x="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eaLnBrk="1" fontAlgn="auto" hangingPunct="1">
              <a:spcBef>
                <a:spcPts val="0"/>
              </a:spcBef>
              <a:spcAft>
                <a:spcPts val="0"/>
              </a:spcAft>
              <a:defRPr/>
            </a:pPr>
            <a:endParaRPr lang="en-US">
              <a:latin typeface="+mn-lt"/>
            </a:endParaRPr>
          </a:p>
        </p:txBody>
      </p:sp>
      <p:sp>
        <p:nvSpPr>
          <p:cNvPr id="17" name="Freeform: Shape 16">
            <a:extLst>
              <a:ext uri="{FF2B5EF4-FFF2-40B4-BE49-F238E27FC236}">
                <a16:creationId xmlns:a16="http://schemas.microsoft.com/office/drawing/2014/main" id="{C7DC374D-64F2-4D70-A32C-600B233A4EAB}"/>
              </a:ext>
            </a:extLst>
          </p:cNvPr>
          <p:cNvSpPr>
            <a:spLocks/>
          </p:cNvSpPr>
          <p:nvPr/>
        </p:nvSpPr>
        <p:spPr bwMode="gray">
          <a:xfrm>
            <a:off x="9029837" y="1589"/>
            <a:ext cx="3162165" cy="6856412"/>
          </a:xfrm>
          <a:custGeom>
            <a:avLst/>
            <a:gdLst>
              <a:gd name="connsiteX0" fmla="*/ 0 w 3162165"/>
              <a:gd name="connsiteY0" fmla="*/ 0 h 6856412"/>
              <a:gd name="connsiteX1" fmla="*/ 3162165 w 3162165"/>
              <a:gd name="connsiteY1" fmla="*/ 0 h 6856412"/>
              <a:gd name="connsiteX2" fmla="*/ 3162165 w 3162165"/>
              <a:gd name="connsiteY2" fmla="*/ 6856412 h 6856412"/>
              <a:gd name="connsiteX3" fmla="*/ 36984 w 3162165"/>
              <a:gd name="connsiteY3" fmla="*/ 6856412 h 6856412"/>
              <a:gd name="connsiteX4" fmla="*/ 38690 w 3162165"/>
              <a:gd name="connsiteY4" fmla="*/ 6854822 h 6856412"/>
              <a:gd name="connsiteX5" fmla="*/ 3162163 w 3162165"/>
              <a:gd name="connsiteY5" fmla="*/ 6854822 h 6856412"/>
              <a:gd name="connsiteX6" fmla="*/ 3162163 w 3162165"/>
              <a:gd name="connsiteY6" fmla="*/ 5992811 h 6856412"/>
              <a:gd name="connsiteX7" fmla="*/ 792835 w 3162165"/>
              <a:gd name="connsiteY7" fmla="*/ 5992811 h 6856412"/>
              <a:gd name="connsiteX8" fmla="*/ 808374 w 3162165"/>
              <a:gd name="connsiteY8" fmla="*/ 5970704 h 6856412"/>
              <a:gd name="connsiteX9" fmla="*/ 1568138 w 3162165"/>
              <a:gd name="connsiteY9" fmla="*/ 3444821 h 6856412"/>
              <a:gd name="connsiteX10" fmla="*/ 0 w 3162165"/>
              <a:gd name="connsiteY10" fmla="*/ 0 h 6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2165" h="6856412">
                <a:moveTo>
                  <a:pt x="0" y="0"/>
                </a:moveTo>
                <a:cubicBezTo>
                  <a:pt x="0" y="0"/>
                  <a:pt x="0" y="0"/>
                  <a:pt x="3162165" y="0"/>
                </a:cubicBezTo>
                <a:lnTo>
                  <a:pt x="3162165" y="6856412"/>
                </a:lnTo>
                <a:cubicBezTo>
                  <a:pt x="3162165" y="6856412"/>
                  <a:pt x="3162165" y="6856412"/>
                  <a:pt x="36984" y="6856412"/>
                </a:cubicBezTo>
                <a:lnTo>
                  <a:pt x="38690" y="6854822"/>
                </a:lnTo>
                <a:lnTo>
                  <a:pt x="3162163" y="6854822"/>
                </a:lnTo>
                <a:lnTo>
                  <a:pt x="3162163" y="5992811"/>
                </a:lnTo>
                <a:lnTo>
                  <a:pt x="792835" y="5992811"/>
                </a:lnTo>
                <a:lnTo>
                  <a:pt x="808374" y="5970704"/>
                </a:lnTo>
                <a:cubicBezTo>
                  <a:pt x="1288444" y="5248503"/>
                  <a:pt x="1568138" y="4378947"/>
                  <a:pt x="1568138" y="3444821"/>
                </a:cubicBezTo>
                <a:cubicBezTo>
                  <a:pt x="1568138" y="2067631"/>
                  <a:pt x="961594" y="834437"/>
                  <a:pt x="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eaLnBrk="1" fontAlgn="auto" hangingPunct="1">
              <a:spcBef>
                <a:spcPts val="0"/>
              </a:spcBef>
              <a:spcAft>
                <a:spcPts val="0"/>
              </a:spcAft>
              <a:defRPr/>
            </a:pPr>
            <a:endParaRPr lang="en-US">
              <a:latin typeface="+mn-lt"/>
            </a:endParaRPr>
          </a:p>
        </p:txBody>
      </p:sp>
      <p:sp>
        <p:nvSpPr>
          <p:cNvPr id="9" name="TextBox 8">
            <a:extLst>
              <a:ext uri="{FF2B5EF4-FFF2-40B4-BE49-F238E27FC236}">
                <a16:creationId xmlns:a16="http://schemas.microsoft.com/office/drawing/2014/main" id="{9F55554F-E5F1-4F23-8E54-636175CE900E}"/>
              </a:ext>
            </a:extLst>
          </p:cNvPr>
          <p:cNvSpPr txBox="1"/>
          <p:nvPr/>
        </p:nvSpPr>
        <p:spPr bwMode="gray">
          <a:xfrm>
            <a:off x="4341845" y="1890117"/>
            <a:ext cx="3508311" cy="1538883"/>
          </a:xfrm>
          <a:prstGeom prst="rect">
            <a:avLst/>
          </a:prstGeom>
          <a:noFill/>
        </p:spPr>
        <p:txBody>
          <a:bodyPr vert="horz" wrap="square" lIns="0" tIns="0" rIns="0" bIns="0" rtlCol="0">
            <a:spAutoFit/>
          </a:bodyPr>
          <a:lstStyle/>
          <a:p>
            <a:pPr algn="ctr">
              <a:spcBef>
                <a:spcPts val="600"/>
              </a:spcBef>
            </a:pPr>
            <a:r>
              <a:rPr lang="en-US" sz="10000" b="1">
                <a:solidFill>
                  <a:schemeClr val="accent6"/>
                </a:solidFill>
              </a:rPr>
              <a:t>Q&amp;A</a:t>
            </a:r>
          </a:p>
        </p:txBody>
      </p:sp>
      <p:cxnSp>
        <p:nvCxnSpPr>
          <p:cNvPr id="11" name="Straight Connector 10">
            <a:extLst>
              <a:ext uri="{FF2B5EF4-FFF2-40B4-BE49-F238E27FC236}">
                <a16:creationId xmlns:a16="http://schemas.microsoft.com/office/drawing/2014/main" id="{FACF17F8-4F7A-48A1-B25F-FA95B4FF796E}"/>
              </a:ext>
            </a:extLst>
          </p:cNvPr>
          <p:cNvCxnSpPr/>
          <p:nvPr/>
        </p:nvCxnSpPr>
        <p:spPr bwMode="gray">
          <a:xfrm>
            <a:off x="4639289" y="3565849"/>
            <a:ext cx="2913422"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EB2711-51C9-4F95-AA86-AEA89C151C43}"/>
              </a:ext>
            </a:extLst>
          </p:cNvPr>
          <p:cNvSpPr txBox="1"/>
          <p:nvPr/>
        </p:nvSpPr>
        <p:spPr bwMode="gray">
          <a:xfrm>
            <a:off x="3993502" y="4203079"/>
            <a:ext cx="4204996" cy="215444"/>
          </a:xfrm>
          <a:prstGeom prst="rect">
            <a:avLst/>
          </a:prstGeom>
          <a:noFill/>
        </p:spPr>
        <p:txBody>
          <a:bodyPr vert="horz" wrap="square" lIns="0" tIns="0" rIns="0" bIns="0" rtlCol="0">
            <a:spAutoFit/>
          </a:bodyPr>
          <a:lstStyle/>
          <a:p>
            <a:pPr algn="ctr">
              <a:spcBef>
                <a:spcPts val="600"/>
              </a:spcBef>
            </a:pPr>
            <a:r>
              <a:rPr lang="en-US" sz="1400"/>
              <a:t>Duration of segment</a:t>
            </a:r>
          </a:p>
        </p:txBody>
      </p:sp>
      <p:pic>
        <p:nvPicPr>
          <p:cNvPr id="2" name="Picture 1">
            <a:extLst>
              <a:ext uri="{FF2B5EF4-FFF2-40B4-BE49-F238E27FC236}">
                <a16:creationId xmlns:a16="http://schemas.microsoft.com/office/drawing/2014/main" id="{D6AAD877-E01D-AD67-087F-FE4E0A3CDA58}"/>
              </a:ext>
            </a:extLst>
          </p:cNvPr>
          <p:cNvPicPr>
            <a:picLocks noChangeAspect="1"/>
          </p:cNvPicPr>
          <p:nvPr/>
        </p:nvPicPr>
        <p:blipFill rotWithShape="1">
          <a:blip r:embed="rId2" cstate="screen">
            <a:alphaModFix amt="70000"/>
            <a:extLst>
              <a:ext uri="{28A0092B-C50C-407E-A947-70E740481C1C}">
                <a14:useLocalDpi xmlns:a14="http://schemas.microsoft.com/office/drawing/2010/main"/>
              </a:ext>
            </a:extLst>
          </a:blip>
          <a:srcRect b="12906"/>
          <a:stretch/>
        </p:blipFill>
        <p:spPr>
          <a:xfrm>
            <a:off x="-26302" y="0"/>
            <a:ext cx="12263285" cy="5978769"/>
          </a:xfrm>
          <a:prstGeom prst="rect">
            <a:avLst/>
          </a:prstGeom>
        </p:spPr>
      </p:pic>
    </p:spTree>
    <p:extLst>
      <p:ext uri="{BB962C8B-B14F-4D97-AF65-F5344CB8AC3E}">
        <p14:creationId xmlns:p14="http://schemas.microsoft.com/office/powerpoint/2010/main" val="3484462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6CAFA-8C04-2B4E-B390-7CF22347FBF3}"/>
              </a:ext>
            </a:extLst>
          </p:cNvPr>
          <p:cNvSpPr>
            <a:spLocks noGrp="1"/>
          </p:cNvSpPr>
          <p:nvPr>
            <p:ph type="title"/>
          </p:nvPr>
        </p:nvSpPr>
        <p:spPr>
          <a:xfrm>
            <a:off x="457199" y="408506"/>
            <a:ext cx="9601200" cy="443198"/>
          </a:xfrm>
        </p:spPr>
        <p:txBody>
          <a:bodyPr/>
          <a:lstStyle/>
          <a:p>
            <a:r>
              <a:rPr lang="en-US" sz="3200" b="0">
                <a:solidFill>
                  <a:schemeClr val="tx1"/>
                </a:solidFill>
                <a:latin typeface="+mj-lt"/>
                <a:ea typeface="Segoe UI Historic" panose="020B0502040204020203" pitchFamily="34" charset="0"/>
                <a:cs typeface="Segoe UI Historic" panose="020B0502040204020203" pitchFamily="34" charset="0"/>
              </a:rPr>
              <a:t>Today’s Talk</a:t>
            </a:r>
            <a:endParaRPr lang="en-US">
              <a:solidFill>
                <a:schemeClr val="tx1"/>
              </a:solidFill>
            </a:endParaRPr>
          </a:p>
        </p:txBody>
      </p:sp>
      <p:sp>
        <p:nvSpPr>
          <p:cNvPr id="6" name="Oval 5">
            <a:extLst>
              <a:ext uri="{FF2B5EF4-FFF2-40B4-BE49-F238E27FC236}">
                <a16:creationId xmlns:a16="http://schemas.microsoft.com/office/drawing/2014/main" id="{8225150C-349E-B6CD-9DD5-A255DE9D0C0E}"/>
              </a:ext>
            </a:extLst>
          </p:cNvPr>
          <p:cNvSpPr>
            <a:spLocks noChangeAspect="1"/>
          </p:cNvSpPr>
          <p:nvPr/>
        </p:nvSpPr>
        <p:spPr bwMode="gray">
          <a:xfrm>
            <a:off x="1023586" y="1944417"/>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1</a:t>
            </a:r>
          </a:p>
        </p:txBody>
      </p:sp>
      <p:sp>
        <p:nvSpPr>
          <p:cNvPr id="7" name="Oval 6">
            <a:extLst>
              <a:ext uri="{FF2B5EF4-FFF2-40B4-BE49-F238E27FC236}">
                <a16:creationId xmlns:a16="http://schemas.microsoft.com/office/drawing/2014/main" id="{F43BDF9D-A3A5-857D-8269-C51936209086}"/>
              </a:ext>
            </a:extLst>
          </p:cNvPr>
          <p:cNvSpPr>
            <a:spLocks noChangeAspect="1"/>
          </p:cNvSpPr>
          <p:nvPr/>
        </p:nvSpPr>
        <p:spPr bwMode="gray">
          <a:xfrm>
            <a:off x="1023586" y="2830216"/>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2</a:t>
            </a:r>
          </a:p>
        </p:txBody>
      </p:sp>
      <p:sp>
        <p:nvSpPr>
          <p:cNvPr id="14" name="Oval 13">
            <a:extLst>
              <a:ext uri="{FF2B5EF4-FFF2-40B4-BE49-F238E27FC236}">
                <a16:creationId xmlns:a16="http://schemas.microsoft.com/office/drawing/2014/main" id="{C3EF0FC1-6B47-56A4-82AF-AE946FA032A1}"/>
              </a:ext>
            </a:extLst>
          </p:cNvPr>
          <p:cNvSpPr>
            <a:spLocks noChangeAspect="1"/>
          </p:cNvSpPr>
          <p:nvPr/>
        </p:nvSpPr>
        <p:spPr bwMode="gray">
          <a:xfrm>
            <a:off x="1023586" y="3687214"/>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3</a:t>
            </a:r>
          </a:p>
        </p:txBody>
      </p:sp>
      <p:sp>
        <p:nvSpPr>
          <p:cNvPr id="17" name="TextBox 16">
            <a:extLst>
              <a:ext uri="{FF2B5EF4-FFF2-40B4-BE49-F238E27FC236}">
                <a16:creationId xmlns:a16="http://schemas.microsoft.com/office/drawing/2014/main" id="{C937AF58-F54A-99C4-42C6-97523D7DBC7B}"/>
              </a:ext>
            </a:extLst>
          </p:cNvPr>
          <p:cNvSpPr txBox="1"/>
          <p:nvPr/>
        </p:nvSpPr>
        <p:spPr bwMode="gray">
          <a:xfrm>
            <a:off x="1793172" y="1973408"/>
            <a:ext cx="3668513" cy="307777"/>
          </a:xfrm>
          <a:prstGeom prst="rect">
            <a:avLst/>
          </a:prstGeom>
          <a:noFill/>
        </p:spPr>
        <p:txBody>
          <a:bodyPr vert="horz" wrap="square" lIns="0" tIns="0" rIns="0" bIns="0" rtlCol="0">
            <a:spAutoFit/>
          </a:bodyPr>
          <a:lstStyle/>
          <a:p>
            <a:pPr>
              <a:spcBef>
                <a:spcPts val="600"/>
              </a:spcBef>
            </a:pPr>
            <a:r>
              <a:rPr lang="en-US" sz="2000" b="1" dirty="0"/>
              <a:t>What</a:t>
            </a:r>
            <a:r>
              <a:rPr lang="en-US" sz="2000" dirty="0"/>
              <a:t> is Prompt Engineering?</a:t>
            </a:r>
          </a:p>
        </p:txBody>
      </p:sp>
      <p:sp>
        <p:nvSpPr>
          <p:cNvPr id="22" name="TextBox 21">
            <a:extLst>
              <a:ext uri="{FF2B5EF4-FFF2-40B4-BE49-F238E27FC236}">
                <a16:creationId xmlns:a16="http://schemas.microsoft.com/office/drawing/2014/main" id="{7020B08B-D590-62FF-0FC7-64CA0501606A}"/>
              </a:ext>
            </a:extLst>
          </p:cNvPr>
          <p:cNvSpPr txBox="1"/>
          <p:nvPr/>
        </p:nvSpPr>
        <p:spPr bwMode="gray">
          <a:xfrm>
            <a:off x="1793173" y="2859207"/>
            <a:ext cx="7329806" cy="692497"/>
          </a:xfrm>
          <a:prstGeom prst="rect">
            <a:avLst/>
          </a:prstGeom>
          <a:noFill/>
        </p:spPr>
        <p:txBody>
          <a:bodyPr vert="horz" wrap="square" lIns="0" tIns="0" rIns="0" bIns="0" rtlCol="0">
            <a:spAutoFit/>
          </a:bodyPr>
          <a:lstStyle/>
          <a:p>
            <a:pPr>
              <a:spcBef>
                <a:spcPts val="600"/>
              </a:spcBef>
            </a:pPr>
            <a:r>
              <a:rPr lang="en-US" sz="2000" b="1" dirty="0"/>
              <a:t>Why</a:t>
            </a:r>
            <a:r>
              <a:rPr lang="en-US" sz="2000" dirty="0"/>
              <a:t> is it becoming </a:t>
            </a:r>
            <a:r>
              <a:rPr lang="en-US" sz="2000" b="1" dirty="0"/>
              <a:t>increasingly</a:t>
            </a:r>
            <a:r>
              <a:rPr lang="en-US" sz="2000" dirty="0"/>
              <a:t> </a:t>
            </a:r>
            <a:r>
              <a:rPr lang="en-US" sz="2000" b="1" dirty="0"/>
              <a:t>strategic</a:t>
            </a:r>
            <a:r>
              <a:rPr lang="en-US" sz="2000" dirty="0"/>
              <a:t>?</a:t>
            </a:r>
          </a:p>
          <a:p>
            <a:pPr algn="l">
              <a:spcBef>
                <a:spcPts val="600"/>
              </a:spcBef>
            </a:pPr>
            <a:endParaRPr lang="en-US" sz="2000" dirty="0"/>
          </a:p>
        </p:txBody>
      </p:sp>
      <p:sp>
        <p:nvSpPr>
          <p:cNvPr id="23" name="TextBox 22">
            <a:extLst>
              <a:ext uri="{FF2B5EF4-FFF2-40B4-BE49-F238E27FC236}">
                <a16:creationId xmlns:a16="http://schemas.microsoft.com/office/drawing/2014/main" id="{7BC97BCF-D9AB-265F-A0C3-AC4E1728BA39}"/>
              </a:ext>
            </a:extLst>
          </p:cNvPr>
          <p:cNvSpPr txBox="1"/>
          <p:nvPr/>
        </p:nvSpPr>
        <p:spPr bwMode="gray">
          <a:xfrm>
            <a:off x="1793173" y="3716015"/>
            <a:ext cx="4449972" cy="307777"/>
          </a:xfrm>
          <a:prstGeom prst="rect">
            <a:avLst/>
          </a:prstGeom>
          <a:noFill/>
        </p:spPr>
        <p:txBody>
          <a:bodyPr vert="horz" wrap="square" lIns="0" tIns="0" rIns="0" bIns="0" rtlCol="0">
            <a:spAutoFit/>
          </a:bodyPr>
          <a:lstStyle/>
          <a:p>
            <a:r>
              <a:rPr lang="en-US" sz="2000" b="1" dirty="0"/>
              <a:t>Examples</a:t>
            </a:r>
            <a:r>
              <a:rPr lang="en-US" sz="2000" dirty="0"/>
              <a:t>: Simple to Complex</a:t>
            </a:r>
          </a:p>
        </p:txBody>
      </p:sp>
      <p:sp>
        <p:nvSpPr>
          <p:cNvPr id="24" name="Oval 23">
            <a:extLst>
              <a:ext uri="{FF2B5EF4-FFF2-40B4-BE49-F238E27FC236}">
                <a16:creationId xmlns:a16="http://schemas.microsoft.com/office/drawing/2014/main" id="{DF3243FE-B4EA-08F8-4853-ED48F2DD735F}"/>
              </a:ext>
            </a:extLst>
          </p:cNvPr>
          <p:cNvSpPr>
            <a:spLocks noChangeAspect="1"/>
          </p:cNvSpPr>
          <p:nvPr/>
        </p:nvSpPr>
        <p:spPr bwMode="gray">
          <a:xfrm>
            <a:off x="1023586" y="4602005"/>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4</a:t>
            </a:r>
          </a:p>
        </p:txBody>
      </p:sp>
      <p:sp>
        <p:nvSpPr>
          <p:cNvPr id="25" name="TextBox 24">
            <a:extLst>
              <a:ext uri="{FF2B5EF4-FFF2-40B4-BE49-F238E27FC236}">
                <a16:creationId xmlns:a16="http://schemas.microsoft.com/office/drawing/2014/main" id="{4A107C9C-23DD-A354-1A8D-F7D5883FEFCD}"/>
              </a:ext>
            </a:extLst>
          </p:cNvPr>
          <p:cNvSpPr txBox="1"/>
          <p:nvPr/>
        </p:nvSpPr>
        <p:spPr bwMode="gray">
          <a:xfrm>
            <a:off x="1793173" y="4630806"/>
            <a:ext cx="3348842" cy="307777"/>
          </a:xfrm>
          <a:prstGeom prst="rect">
            <a:avLst/>
          </a:prstGeom>
          <a:noFill/>
        </p:spPr>
        <p:txBody>
          <a:bodyPr vert="horz" wrap="square" lIns="0" tIns="0" rIns="0" bIns="0" rtlCol="0">
            <a:spAutoFit/>
          </a:bodyPr>
          <a:lstStyle/>
          <a:p>
            <a:r>
              <a:rPr lang="en-US" sz="2000" b="1" dirty="0"/>
              <a:t>Resources</a:t>
            </a:r>
            <a:r>
              <a:rPr lang="en-US" sz="2000" dirty="0"/>
              <a:t> to learn more</a:t>
            </a:r>
          </a:p>
        </p:txBody>
      </p:sp>
    </p:spTree>
    <p:extLst>
      <p:ext uri="{BB962C8B-B14F-4D97-AF65-F5344CB8AC3E}">
        <p14:creationId xmlns:p14="http://schemas.microsoft.com/office/powerpoint/2010/main" val="30076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219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48DDB78-B6CE-A25E-777B-113D24B94958}"/>
              </a:ext>
            </a:extLst>
          </p:cNvPr>
          <p:cNvSpPr>
            <a:spLocks noGrp="1"/>
          </p:cNvSpPr>
          <p:nvPr>
            <p:ph type="body" sz="quarter" idx="4294967295"/>
          </p:nvPr>
        </p:nvSpPr>
        <p:spPr>
          <a:xfrm>
            <a:off x="1325575" y="1397382"/>
            <a:ext cx="1863939" cy="484936"/>
          </a:xfrm>
        </p:spPr>
        <p:txBody>
          <a:bodyPr>
            <a:normAutofit/>
          </a:bodyPr>
          <a:lstStyle/>
          <a:p>
            <a:r>
              <a:rPr lang="en-US" sz="2800"/>
              <a:t>Thank you!</a:t>
            </a:r>
          </a:p>
        </p:txBody>
      </p:sp>
      <p:grpSp>
        <p:nvGrpSpPr>
          <p:cNvPr id="16" name="Group 15">
            <a:extLst>
              <a:ext uri="{FF2B5EF4-FFF2-40B4-BE49-F238E27FC236}">
                <a16:creationId xmlns:a16="http://schemas.microsoft.com/office/drawing/2014/main" id="{DE394774-68E1-4F97-F3B6-244932EEAE63}"/>
              </a:ext>
            </a:extLst>
          </p:cNvPr>
          <p:cNvGrpSpPr/>
          <p:nvPr/>
        </p:nvGrpSpPr>
        <p:grpSpPr>
          <a:xfrm>
            <a:off x="6664960" y="829496"/>
            <a:ext cx="5006016" cy="4792608"/>
            <a:chOff x="8572874" y="1484991"/>
            <a:chExt cx="3098102" cy="2966029"/>
          </a:xfrm>
        </p:grpSpPr>
        <p:sp>
          <p:nvSpPr>
            <p:cNvPr id="10" name="Oval 9">
              <a:extLst>
                <a:ext uri="{FF2B5EF4-FFF2-40B4-BE49-F238E27FC236}">
                  <a16:creationId xmlns:a16="http://schemas.microsoft.com/office/drawing/2014/main" id="{2A774190-8C76-690F-E743-906504684C11}"/>
                </a:ext>
              </a:extLst>
            </p:cNvPr>
            <p:cNvSpPr>
              <a:spLocks noChangeAspect="1"/>
            </p:cNvSpPr>
            <p:nvPr/>
          </p:nvSpPr>
          <p:spPr bwMode="gray">
            <a:xfrm>
              <a:off x="8638913" y="1484991"/>
              <a:ext cx="2966028" cy="2966029"/>
            </a:xfrm>
            <a:prstGeom prst="ellipse">
              <a:avLst/>
            </a:prstGeom>
            <a:ln w="31750" cap="rnd">
              <a:solidFill>
                <a:schemeClr val="accent6"/>
              </a:solidFill>
              <a:prstDash val="sysDot"/>
              <a:round/>
              <a:headEnd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27" b="0" i="0" u="none" strike="noStrike" kern="1200" cap="none" spc="0" normalizeH="0" baseline="0" noProof="0">
                <a:ln>
                  <a:noFill/>
                </a:ln>
                <a:solidFill>
                  <a:srgbClr val="5A5A5A"/>
                </a:solidFill>
                <a:effectLst/>
                <a:uLnTx/>
                <a:uFillTx/>
                <a:latin typeface="Arial" panose="020B0604020202020204"/>
                <a:ea typeface="+mn-ea"/>
                <a:cs typeface="+mn-cs"/>
              </a:endParaRPr>
            </a:p>
          </p:txBody>
        </p:sp>
        <p:sp>
          <p:nvSpPr>
            <p:cNvPr id="11" name="Oval 10">
              <a:extLst>
                <a:ext uri="{FF2B5EF4-FFF2-40B4-BE49-F238E27FC236}">
                  <a16:creationId xmlns:a16="http://schemas.microsoft.com/office/drawing/2014/main" id="{85B9B160-D958-92C1-5C13-1295A070FB9D}"/>
                </a:ext>
              </a:extLst>
            </p:cNvPr>
            <p:cNvSpPr>
              <a:spLocks noChangeAspect="1"/>
            </p:cNvSpPr>
            <p:nvPr/>
          </p:nvSpPr>
          <p:spPr bwMode="gray">
            <a:xfrm>
              <a:off x="8572874" y="2901672"/>
              <a:ext cx="132666" cy="132666"/>
            </a:xfrm>
            <a:prstGeom prst="ellipse">
              <a:avLst/>
            </a:prstGeom>
            <a:solidFill>
              <a:schemeClr val="tx2"/>
            </a:solidFill>
            <a:ln w="19050" cap="rnd" cmpd="sng" algn="ctr">
              <a:solidFill>
                <a:srgbClr val="FFFFFF"/>
              </a:solidFill>
              <a:prstDash val="solid"/>
            </a:ln>
            <a:effectLst/>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2" name="Oval 11">
              <a:extLst>
                <a:ext uri="{FF2B5EF4-FFF2-40B4-BE49-F238E27FC236}">
                  <a16:creationId xmlns:a16="http://schemas.microsoft.com/office/drawing/2014/main" id="{7DF8AD7A-FC60-C8A4-F327-EC7CE55C7FF4}"/>
                </a:ext>
              </a:extLst>
            </p:cNvPr>
            <p:cNvSpPr>
              <a:spLocks noChangeAspect="1"/>
            </p:cNvSpPr>
            <p:nvPr/>
          </p:nvSpPr>
          <p:spPr bwMode="gray">
            <a:xfrm>
              <a:off x="9127705" y="4058863"/>
              <a:ext cx="132666" cy="132666"/>
            </a:xfrm>
            <a:prstGeom prst="ellipse">
              <a:avLst/>
            </a:prstGeom>
            <a:solidFill>
              <a:schemeClr val="tx2"/>
            </a:solidFill>
            <a:ln w="19050" cap="rnd" cmpd="sng" algn="ctr">
              <a:solidFill>
                <a:srgbClr val="FFFFFF"/>
              </a:solidFill>
              <a:prstDash val="solid"/>
            </a:ln>
            <a:effectLst/>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3" name="Oval 12">
              <a:extLst>
                <a:ext uri="{FF2B5EF4-FFF2-40B4-BE49-F238E27FC236}">
                  <a16:creationId xmlns:a16="http://schemas.microsoft.com/office/drawing/2014/main" id="{E5ABBD77-E805-3EEA-60BB-8AD0177C5A7B}"/>
                </a:ext>
              </a:extLst>
            </p:cNvPr>
            <p:cNvSpPr>
              <a:spLocks noChangeAspect="1"/>
            </p:cNvSpPr>
            <p:nvPr/>
          </p:nvSpPr>
          <p:spPr bwMode="gray">
            <a:xfrm>
              <a:off x="10977934" y="4058863"/>
              <a:ext cx="132666" cy="132666"/>
            </a:xfrm>
            <a:prstGeom prst="ellipse">
              <a:avLst/>
            </a:prstGeom>
            <a:solidFill>
              <a:schemeClr val="tx2"/>
            </a:solidFill>
            <a:ln w="19050" cap="rnd" cmpd="sng" algn="ctr">
              <a:solidFill>
                <a:srgbClr val="FFFFFF"/>
              </a:solidFill>
              <a:prstDash val="solid"/>
            </a:ln>
            <a:effectLst/>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4" name="Oval 13">
              <a:extLst>
                <a:ext uri="{FF2B5EF4-FFF2-40B4-BE49-F238E27FC236}">
                  <a16:creationId xmlns:a16="http://schemas.microsoft.com/office/drawing/2014/main" id="{187576FF-1602-7B52-75B9-9C31172CE6C6}"/>
                </a:ext>
              </a:extLst>
            </p:cNvPr>
            <p:cNvSpPr>
              <a:spLocks noChangeAspect="1"/>
            </p:cNvSpPr>
            <p:nvPr/>
          </p:nvSpPr>
          <p:spPr bwMode="gray">
            <a:xfrm>
              <a:off x="11538310" y="2901672"/>
              <a:ext cx="132666" cy="132666"/>
            </a:xfrm>
            <a:prstGeom prst="ellipse">
              <a:avLst/>
            </a:prstGeom>
            <a:solidFill>
              <a:schemeClr val="tx2"/>
            </a:solidFill>
            <a:ln w="19050" cap="rnd" cmpd="sng" algn="ctr">
              <a:solidFill>
                <a:srgbClr val="FFFFFF"/>
              </a:solidFill>
              <a:prstDash val="solid"/>
            </a:ln>
            <a:effectLst/>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grpSp>
      <p:sp>
        <p:nvSpPr>
          <p:cNvPr id="17" name="Oval 16">
            <a:extLst>
              <a:ext uri="{FF2B5EF4-FFF2-40B4-BE49-F238E27FC236}">
                <a16:creationId xmlns:a16="http://schemas.microsoft.com/office/drawing/2014/main" id="{CDE2B9FB-3DD9-B3AA-84C0-406C3A35C02F}"/>
              </a:ext>
            </a:extLst>
          </p:cNvPr>
          <p:cNvSpPr>
            <a:spLocks noChangeAspect="1"/>
          </p:cNvSpPr>
          <p:nvPr/>
        </p:nvSpPr>
        <p:spPr bwMode="gray">
          <a:xfrm>
            <a:off x="9191942" y="722313"/>
            <a:ext cx="214366" cy="214366"/>
          </a:xfrm>
          <a:prstGeom prst="ellipse">
            <a:avLst/>
          </a:prstGeom>
          <a:solidFill>
            <a:schemeClr val="tx2"/>
          </a:solidFill>
          <a:ln w="19050" cap="rnd" cmpd="sng" algn="ctr">
            <a:solidFill>
              <a:srgbClr val="FFFFFF"/>
            </a:solidFill>
            <a:prstDash val="solid"/>
          </a:ln>
          <a:effectLst/>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8" name="Oval 17">
            <a:extLst>
              <a:ext uri="{FF2B5EF4-FFF2-40B4-BE49-F238E27FC236}">
                <a16:creationId xmlns:a16="http://schemas.microsoft.com/office/drawing/2014/main" id="{271E3F62-C41B-9205-8F3E-5180D09E4743}"/>
              </a:ext>
            </a:extLst>
          </p:cNvPr>
          <p:cNvSpPr>
            <a:spLocks noChangeAspect="1"/>
          </p:cNvSpPr>
          <p:nvPr/>
        </p:nvSpPr>
        <p:spPr bwMode="gray">
          <a:xfrm>
            <a:off x="7454291" y="1336937"/>
            <a:ext cx="214366" cy="214366"/>
          </a:xfrm>
          <a:prstGeom prst="ellipse">
            <a:avLst/>
          </a:prstGeom>
          <a:solidFill>
            <a:schemeClr val="tx2"/>
          </a:solidFill>
          <a:ln w="19050" cap="rnd" cmpd="sng" algn="ctr">
            <a:solidFill>
              <a:srgbClr val="FFFFFF"/>
            </a:solidFill>
            <a:prstDash val="solid"/>
          </a:ln>
          <a:effectLst/>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9" name="Oval 18">
            <a:extLst>
              <a:ext uri="{FF2B5EF4-FFF2-40B4-BE49-F238E27FC236}">
                <a16:creationId xmlns:a16="http://schemas.microsoft.com/office/drawing/2014/main" id="{05ED3B09-6D08-4F0A-6C31-3E8E520ACFD2}"/>
              </a:ext>
            </a:extLst>
          </p:cNvPr>
          <p:cNvSpPr>
            <a:spLocks noChangeAspect="1"/>
          </p:cNvSpPr>
          <p:nvPr/>
        </p:nvSpPr>
        <p:spPr bwMode="gray">
          <a:xfrm>
            <a:off x="10923086" y="1601425"/>
            <a:ext cx="214366" cy="214366"/>
          </a:xfrm>
          <a:prstGeom prst="ellipse">
            <a:avLst/>
          </a:prstGeom>
          <a:solidFill>
            <a:schemeClr val="tx2"/>
          </a:solidFill>
          <a:ln w="19050" cap="rnd" cmpd="sng" algn="ctr">
            <a:solidFill>
              <a:srgbClr val="FFFFFF"/>
            </a:solidFill>
            <a:prstDash val="solid"/>
          </a:ln>
          <a:effectLst/>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5" name="Text Placeholder 8">
            <a:extLst>
              <a:ext uri="{FF2B5EF4-FFF2-40B4-BE49-F238E27FC236}">
                <a16:creationId xmlns:a16="http://schemas.microsoft.com/office/drawing/2014/main" id="{BEB57211-6E76-531D-1C19-BDEA423CE583}"/>
              </a:ext>
            </a:extLst>
          </p:cNvPr>
          <p:cNvSpPr txBox="1">
            <a:spLocks/>
          </p:cNvSpPr>
          <p:nvPr/>
        </p:nvSpPr>
        <p:spPr bwMode="gray">
          <a:xfrm>
            <a:off x="627726" y="2770209"/>
            <a:ext cx="5791296" cy="1317582"/>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600"/>
              </a:spcBef>
              <a:buFont typeface="Arial" panose="020B0604020202020204" pitchFamily="34" charset="0"/>
              <a:buNone/>
              <a:defRPr sz="1800" b="1" kern="1200">
                <a:solidFill>
                  <a:schemeClr val="accent6"/>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2677"/>
                </a:solidFill>
                <a:effectLst/>
                <a:uLnTx/>
                <a:uFillTx/>
                <a:latin typeface="Arial" panose="020B0604020202020204"/>
                <a:ea typeface="+mn-ea"/>
                <a:cs typeface="+mn-cs"/>
              </a:rPr>
              <a:t>Prompt Engineering Feedback</a:t>
            </a:r>
          </a:p>
        </p:txBody>
      </p:sp>
      <p:pic>
        <p:nvPicPr>
          <p:cNvPr id="21" name="Picture 20">
            <a:extLst>
              <a:ext uri="{FF2B5EF4-FFF2-40B4-BE49-F238E27FC236}">
                <a16:creationId xmlns:a16="http://schemas.microsoft.com/office/drawing/2014/main" id="{61558869-BA8C-C72E-A4C0-B3C7B66E61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874181" y="893985"/>
            <a:ext cx="609601" cy="609601"/>
          </a:xfrm>
          <a:prstGeom prst="rect">
            <a:avLst/>
          </a:prstGeom>
        </p:spPr>
      </p:pic>
      <p:pic>
        <p:nvPicPr>
          <p:cNvPr id="2" name="Picture Placeholder 2" descr="A qr code on a white background&#10;&#10;Description automatically generated">
            <a:extLst>
              <a:ext uri="{FF2B5EF4-FFF2-40B4-BE49-F238E27FC236}">
                <a16:creationId xmlns:a16="http://schemas.microsoft.com/office/drawing/2014/main" id="{0676A9C8-7EE1-BB5A-20A0-5CCBED58FB0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gray">
          <a:xfrm>
            <a:off x="7411687" y="1503586"/>
            <a:ext cx="3511399" cy="3509642"/>
          </a:xfrm>
          <a:prstGeom prst="rect">
            <a:avLst/>
          </a:prstGeom>
        </p:spPr>
      </p:pic>
    </p:spTree>
    <p:extLst>
      <p:ext uri="{BB962C8B-B14F-4D97-AF65-F5344CB8AC3E}">
        <p14:creationId xmlns:p14="http://schemas.microsoft.com/office/powerpoint/2010/main" val="3299421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34FDC3-8787-8A5B-E75C-7A329ADF3E1D}"/>
              </a:ext>
            </a:extLst>
          </p:cNvPr>
          <p:cNvSpPr>
            <a:spLocks noGrp="1"/>
          </p:cNvSpPr>
          <p:nvPr>
            <p:ph idx="1"/>
          </p:nvPr>
        </p:nvSpPr>
        <p:spPr>
          <a:xfrm>
            <a:off x="1241025" y="4020677"/>
            <a:ext cx="9144000" cy="1718031"/>
          </a:xfrm>
          <a:solidFill>
            <a:schemeClr val="bg1"/>
          </a:solidFill>
        </p:spPr>
        <p:txBody>
          <a:bodyPr>
            <a:normAutofit/>
          </a:bodyPr>
          <a:lstStyle/>
          <a:p>
            <a:r>
              <a:rPr lang="en-US" sz="2000" i="1" dirty="0"/>
              <a:t>The process of crafting a text input to a large-language model (like ChatGPT) to get better results</a:t>
            </a:r>
          </a:p>
          <a:p>
            <a:pPr marL="285750" indent="-285750">
              <a:buFont typeface="Arial" panose="020B0604020202020204" pitchFamily="34" charset="0"/>
              <a:buChar char="•"/>
            </a:pPr>
            <a:r>
              <a:rPr lang="en-US" b="0" i="0" dirty="0">
                <a:solidFill>
                  <a:srgbClr val="666666"/>
                </a:solidFill>
                <a:effectLst/>
                <a:latin typeface="Arial" panose="020B0604020202020204" pitchFamily="34" charset="0"/>
              </a:rPr>
              <a:t>Good prompt engineering is an </a:t>
            </a:r>
            <a:r>
              <a:rPr lang="en-US" b="1" i="0" dirty="0">
                <a:solidFill>
                  <a:srgbClr val="666666"/>
                </a:solidFill>
                <a:effectLst/>
                <a:latin typeface="Arial" panose="020B0604020202020204" pitchFamily="34" charset="0"/>
              </a:rPr>
              <a:t>iterative</a:t>
            </a:r>
            <a:r>
              <a:rPr lang="en-US" b="0" i="0" dirty="0">
                <a:solidFill>
                  <a:srgbClr val="666666"/>
                </a:solidFill>
                <a:effectLst/>
                <a:latin typeface="Arial" panose="020B0604020202020204" pitchFamily="34" charset="0"/>
              </a:rPr>
              <a:t> process that combines elements of logic, coding, creativity and knowledge of how large-language models work</a:t>
            </a:r>
          </a:p>
          <a:p>
            <a:pPr marL="285750" indent="-285750">
              <a:buFont typeface="Arial" panose="020B0604020202020204" pitchFamily="34" charset="0"/>
              <a:buChar char="•"/>
            </a:pPr>
            <a:r>
              <a:rPr lang="en-US" dirty="0">
                <a:solidFill>
                  <a:srgbClr val="666666"/>
                </a:solidFill>
                <a:latin typeface="Arial" panose="020B0604020202020204" pitchFamily="34" charset="0"/>
              </a:rPr>
              <a:t>Prompt engineering skills also apply to generating images and diagrams</a:t>
            </a:r>
            <a:endParaRPr lang="en-US" dirty="0"/>
          </a:p>
        </p:txBody>
      </p:sp>
      <p:sp>
        <p:nvSpPr>
          <p:cNvPr id="3" name="Title 2">
            <a:extLst>
              <a:ext uri="{FF2B5EF4-FFF2-40B4-BE49-F238E27FC236}">
                <a16:creationId xmlns:a16="http://schemas.microsoft.com/office/drawing/2014/main" id="{FC2693EB-92FD-8512-873C-FA53252B3573}"/>
              </a:ext>
            </a:extLst>
          </p:cNvPr>
          <p:cNvSpPr>
            <a:spLocks noGrp="1"/>
          </p:cNvSpPr>
          <p:nvPr>
            <p:ph type="title"/>
          </p:nvPr>
        </p:nvSpPr>
        <p:spPr/>
        <p:txBody>
          <a:bodyPr/>
          <a:lstStyle/>
          <a:p>
            <a:r>
              <a:rPr lang="en-US"/>
              <a:t>What is Prompt Engineering?</a:t>
            </a:r>
          </a:p>
        </p:txBody>
      </p:sp>
      <p:sp>
        <p:nvSpPr>
          <p:cNvPr id="5" name="Snip Single Corner Rectangle 4">
            <a:extLst>
              <a:ext uri="{FF2B5EF4-FFF2-40B4-BE49-F238E27FC236}">
                <a16:creationId xmlns:a16="http://schemas.microsoft.com/office/drawing/2014/main" id="{0551A181-70BC-F3D5-D7DB-0E2E99F78F98}"/>
              </a:ext>
            </a:extLst>
          </p:cNvPr>
          <p:cNvSpPr/>
          <p:nvPr/>
        </p:nvSpPr>
        <p:spPr bwMode="gray">
          <a:xfrm>
            <a:off x="1791980" y="1902729"/>
            <a:ext cx="1399216" cy="83540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Prompt</a:t>
            </a:r>
          </a:p>
        </p:txBody>
      </p:sp>
      <p:sp>
        <p:nvSpPr>
          <p:cNvPr id="6" name="Snip Single Corner Rectangle 5">
            <a:extLst>
              <a:ext uri="{FF2B5EF4-FFF2-40B4-BE49-F238E27FC236}">
                <a16:creationId xmlns:a16="http://schemas.microsoft.com/office/drawing/2014/main" id="{F2641152-71F4-8DE0-0DB0-9B9DE564553C}"/>
              </a:ext>
            </a:extLst>
          </p:cNvPr>
          <p:cNvSpPr/>
          <p:nvPr/>
        </p:nvSpPr>
        <p:spPr bwMode="gray">
          <a:xfrm>
            <a:off x="8103477" y="1771181"/>
            <a:ext cx="1684900" cy="975343"/>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Response</a:t>
            </a:r>
          </a:p>
        </p:txBody>
      </p:sp>
      <p:sp>
        <p:nvSpPr>
          <p:cNvPr id="7" name="Right Arrow 6">
            <a:extLst>
              <a:ext uri="{FF2B5EF4-FFF2-40B4-BE49-F238E27FC236}">
                <a16:creationId xmlns:a16="http://schemas.microsoft.com/office/drawing/2014/main" id="{7534F0A9-6023-D664-9740-DDC4FE63BDBC}"/>
              </a:ext>
            </a:extLst>
          </p:cNvPr>
          <p:cNvSpPr/>
          <p:nvPr/>
        </p:nvSpPr>
        <p:spPr bwMode="gray">
          <a:xfrm>
            <a:off x="3191195" y="2177229"/>
            <a:ext cx="1864281" cy="286407"/>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Right Arrow 7">
            <a:extLst>
              <a:ext uri="{FF2B5EF4-FFF2-40B4-BE49-F238E27FC236}">
                <a16:creationId xmlns:a16="http://schemas.microsoft.com/office/drawing/2014/main" id="{087DDF31-E328-D288-87A5-40BC39627494}"/>
              </a:ext>
            </a:extLst>
          </p:cNvPr>
          <p:cNvSpPr/>
          <p:nvPr/>
        </p:nvSpPr>
        <p:spPr bwMode="gray">
          <a:xfrm>
            <a:off x="6579476" y="2127305"/>
            <a:ext cx="1524001" cy="286407"/>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9" name="Rectangle 8">
            <a:extLst>
              <a:ext uri="{FF2B5EF4-FFF2-40B4-BE49-F238E27FC236}">
                <a16:creationId xmlns:a16="http://schemas.microsoft.com/office/drawing/2014/main" id="{F1053DE2-5602-5285-17E1-E3C74A2998A5}"/>
              </a:ext>
            </a:extLst>
          </p:cNvPr>
          <p:cNvSpPr/>
          <p:nvPr/>
        </p:nvSpPr>
        <p:spPr bwMode="gray">
          <a:xfrm>
            <a:off x="5055476" y="1778368"/>
            <a:ext cx="1524000" cy="975342"/>
          </a:xfrm>
          <a:prstGeom prst="rect">
            <a:avLst/>
          </a:prstGeom>
          <a:solidFill>
            <a:srgbClr val="F5B700"/>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a:solidFill>
                  <a:schemeClr val="accent6"/>
                </a:solidFill>
              </a:rPr>
              <a:t>Large</a:t>
            </a:r>
            <a:br>
              <a:rPr lang="en-US" sz="2000">
                <a:solidFill>
                  <a:schemeClr val="accent6"/>
                </a:solidFill>
              </a:rPr>
            </a:br>
            <a:r>
              <a:rPr lang="en-US" sz="2000">
                <a:solidFill>
                  <a:schemeClr val="accent6"/>
                </a:solidFill>
              </a:rPr>
              <a:t>Language</a:t>
            </a:r>
          </a:p>
          <a:p>
            <a:pPr algn="ctr" rtl="0" eaLnBrk="1" fontAlgn="auto" hangingPunct="1">
              <a:lnSpc>
                <a:spcPct val="100000"/>
              </a:lnSpc>
              <a:spcBef>
                <a:spcPts val="600"/>
              </a:spcBef>
              <a:spcAft>
                <a:spcPts val="0"/>
              </a:spcAft>
            </a:pPr>
            <a:r>
              <a:rPr lang="en-US" sz="2000" b="0" i="0" u="none" baseline="0">
                <a:solidFill>
                  <a:schemeClr val="accent6"/>
                </a:solidFill>
              </a:rPr>
              <a:t>Model</a:t>
            </a:r>
          </a:p>
        </p:txBody>
      </p:sp>
      <p:pic>
        <p:nvPicPr>
          <p:cNvPr id="10" name="Picture 2" descr="Robot icon PNG and SVG Free Download">
            <a:extLst>
              <a:ext uri="{FF2B5EF4-FFF2-40B4-BE49-F238E27FC236}">
                <a16:creationId xmlns:a16="http://schemas.microsoft.com/office/drawing/2014/main" id="{B06A92CF-0CE3-EE3A-5D84-7D73E781AD7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07097" y="1012277"/>
            <a:ext cx="811856" cy="69768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Elbow Connector 11">
            <a:extLst>
              <a:ext uri="{FF2B5EF4-FFF2-40B4-BE49-F238E27FC236}">
                <a16:creationId xmlns:a16="http://schemas.microsoft.com/office/drawing/2014/main" id="{4DDB67BC-F7D2-1028-F16A-7631AE6C586C}"/>
              </a:ext>
            </a:extLst>
          </p:cNvPr>
          <p:cNvCxnSpPr>
            <a:stCxn id="6" idx="1"/>
            <a:endCxn id="5" idx="1"/>
          </p:cNvCxnSpPr>
          <p:nvPr/>
        </p:nvCxnSpPr>
        <p:spPr bwMode="gray">
          <a:xfrm rot="5400000" flipH="1">
            <a:off x="5714563" y="-484839"/>
            <a:ext cx="8389" cy="6454339"/>
          </a:xfrm>
          <a:prstGeom prst="bentConnector3">
            <a:avLst>
              <a:gd name="adj1" fmla="val -5578007"/>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7483DA-BD50-4978-6553-27864C105586}"/>
              </a:ext>
            </a:extLst>
          </p:cNvPr>
          <p:cNvSpPr txBox="1"/>
          <p:nvPr/>
        </p:nvSpPr>
        <p:spPr bwMode="gray">
          <a:xfrm>
            <a:off x="5504811" y="3321278"/>
            <a:ext cx="785471" cy="215444"/>
          </a:xfrm>
          <a:prstGeom prst="rect">
            <a:avLst/>
          </a:prstGeom>
          <a:noFill/>
        </p:spPr>
        <p:txBody>
          <a:bodyPr vert="horz" wrap="none" lIns="0" tIns="0" rIns="0" bIns="0" rtlCol="0">
            <a:spAutoFit/>
          </a:bodyPr>
          <a:lstStyle/>
          <a:p>
            <a:pPr algn="ctr">
              <a:spcBef>
                <a:spcPts val="600"/>
              </a:spcBef>
            </a:pPr>
            <a:r>
              <a:rPr lang="en-US" sz="1400"/>
              <a:t>Feedback</a:t>
            </a:r>
          </a:p>
        </p:txBody>
      </p:sp>
    </p:spTree>
    <p:extLst>
      <p:ext uri="{BB962C8B-B14F-4D97-AF65-F5344CB8AC3E}">
        <p14:creationId xmlns:p14="http://schemas.microsoft.com/office/powerpoint/2010/main" val="782493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DB445D-6DBF-C411-E0E9-C8C453003152}"/>
              </a:ext>
            </a:extLst>
          </p:cNvPr>
          <p:cNvSpPr>
            <a:spLocks noGrp="1"/>
          </p:cNvSpPr>
          <p:nvPr>
            <p:ph idx="1"/>
          </p:nvPr>
        </p:nvSpPr>
        <p:spPr>
          <a:xfrm>
            <a:off x="2790333" y="1566637"/>
            <a:ext cx="8009641" cy="3930085"/>
          </a:xfrm>
        </p:spPr>
        <p:txBody>
          <a:bodyPr>
            <a:normAutofit/>
          </a:bodyPr>
          <a:lstStyle/>
          <a:p>
            <a:r>
              <a:rPr lang="en-US" sz="2400" dirty="0"/>
              <a:t>Should a one-hour course on </a:t>
            </a:r>
            <a:r>
              <a:rPr lang="en-US" sz="2400" b="1" dirty="0"/>
              <a:t>safe</a:t>
            </a:r>
            <a:r>
              <a:rPr lang="en-US" sz="2400" dirty="0"/>
              <a:t> prompt engineering be </a:t>
            </a:r>
            <a:r>
              <a:rPr lang="en-US" sz="2400" b="1" dirty="0"/>
              <a:t>required</a:t>
            </a:r>
            <a:r>
              <a:rPr lang="en-US" sz="2400" dirty="0"/>
              <a:t> for </a:t>
            </a:r>
            <a:r>
              <a:rPr lang="en-US" sz="2400" b="1" dirty="0"/>
              <a:t>all</a:t>
            </a:r>
            <a:r>
              <a:rPr lang="en-US" sz="2400" dirty="0"/>
              <a:t> knowledge workers?</a:t>
            </a:r>
          </a:p>
          <a:p>
            <a:endParaRPr lang="en-US" sz="2400" dirty="0"/>
          </a:p>
          <a:p>
            <a:r>
              <a:rPr lang="en-US" sz="2400" b="1" dirty="0"/>
              <a:t>Consider: </a:t>
            </a:r>
            <a:r>
              <a:rPr lang="en-US" sz="2400" dirty="0"/>
              <a:t>Today generative AI is only available via writer.com and Immerse.  By next year, hundreds of applications will integrate powerful generative AI.</a:t>
            </a:r>
          </a:p>
          <a:p>
            <a:endParaRPr lang="en-US" sz="2400" dirty="0"/>
          </a:p>
        </p:txBody>
      </p:sp>
      <p:sp>
        <p:nvSpPr>
          <p:cNvPr id="3" name="Title 2">
            <a:extLst>
              <a:ext uri="{FF2B5EF4-FFF2-40B4-BE49-F238E27FC236}">
                <a16:creationId xmlns:a16="http://schemas.microsoft.com/office/drawing/2014/main" id="{4C6760AC-CBDD-7FC5-746E-254156ED86A0}"/>
              </a:ext>
            </a:extLst>
          </p:cNvPr>
          <p:cNvSpPr>
            <a:spLocks noGrp="1"/>
          </p:cNvSpPr>
          <p:nvPr>
            <p:ph type="title"/>
          </p:nvPr>
        </p:nvSpPr>
        <p:spPr>
          <a:xfrm>
            <a:off x="458772" y="367537"/>
            <a:ext cx="9601200" cy="443198"/>
          </a:xfrm>
        </p:spPr>
        <p:txBody>
          <a:bodyPr/>
          <a:lstStyle/>
          <a:p>
            <a:r>
              <a:rPr lang="en-US" sz="3200" dirty="0"/>
              <a:t>Key Question for Our Senior Leaders</a:t>
            </a:r>
          </a:p>
        </p:txBody>
      </p:sp>
      <p:pic>
        <p:nvPicPr>
          <p:cNvPr id="1026" name="Picture 2" descr="People Asking Vector Art, Icons, and Graphics for Free Download">
            <a:extLst>
              <a:ext uri="{FF2B5EF4-FFF2-40B4-BE49-F238E27FC236}">
                <a16:creationId xmlns:a16="http://schemas.microsoft.com/office/drawing/2014/main" id="{2C8C2F0B-C01E-AFE0-2622-F5F2BDE8DF6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58772" y="1697086"/>
            <a:ext cx="2130457"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7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D8D8-1ABC-112B-20D0-881561C76955}"/>
              </a:ext>
            </a:extLst>
          </p:cNvPr>
          <p:cNvSpPr>
            <a:spLocks noGrp="1"/>
          </p:cNvSpPr>
          <p:nvPr>
            <p:ph type="title"/>
          </p:nvPr>
        </p:nvSpPr>
        <p:spPr/>
        <p:txBody>
          <a:bodyPr/>
          <a:lstStyle/>
          <a:p>
            <a:r>
              <a:rPr lang="en-US" dirty="0"/>
              <a:t>Sample Story</a:t>
            </a:r>
          </a:p>
        </p:txBody>
      </p:sp>
      <p:sp>
        <p:nvSpPr>
          <p:cNvPr id="4" name="Text Placeholder 3">
            <a:extLst>
              <a:ext uri="{FF2B5EF4-FFF2-40B4-BE49-F238E27FC236}">
                <a16:creationId xmlns:a16="http://schemas.microsoft.com/office/drawing/2014/main" id="{40721DA6-0AD3-65FF-AFDB-2D33A26FBEF6}"/>
              </a:ext>
            </a:extLst>
          </p:cNvPr>
          <p:cNvSpPr>
            <a:spLocks noGrp="1"/>
          </p:cNvSpPr>
          <p:nvPr>
            <p:ph type="body" sz="quarter" idx="13"/>
          </p:nvPr>
        </p:nvSpPr>
        <p:spPr>
          <a:xfrm>
            <a:off x="495299" y="1118282"/>
            <a:ext cx="10798777" cy="3886204"/>
          </a:xfrm>
        </p:spPr>
        <p:txBody>
          <a:bodyPr>
            <a:normAutofit/>
          </a:bodyPr>
          <a:lstStyle/>
          <a:p>
            <a:r>
              <a:rPr lang="en-US" dirty="0"/>
              <a:t>Create a “safe” environment for learning:</a:t>
            </a:r>
            <a:br>
              <a:rPr lang="en-US" dirty="0"/>
            </a:br>
            <a:br>
              <a:rPr lang="en-US" dirty="0"/>
            </a:br>
            <a:r>
              <a:rPr lang="en-US" i="1" dirty="0"/>
              <a:t>You are a consultant for a high-school class that is teaching computational thinking and data literacy.</a:t>
            </a:r>
            <a:br>
              <a:rPr lang="en-US" dirty="0"/>
            </a:br>
            <a:endParaRPr lang="en-US" dirty="0"/>
          </a:p>
          <a:p>
            <a:r>
              <a:rPr lang="en-US" dirty="0"/>
              <a:t>Examples will use this situation to avoid loss of healthcare intellectual property.</a:t>
            </a:r>
          </a:p>
        </p:txBody>
      </p:sp>
    </p:spTree>
    <p:extLst>
      <p:ext uri="{BB962C8B-B14F-4D97-AF65-F5344CB8AC3E}">
        <p14:creationId xmlns:p14="http://schemas.microsoft.com/office/powerpoint/2010/main" val="112999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92D07A-E01A-CAD3-96CF-CF5380A9CC5E}"/>
              </a:ext>
            </a:extLst>
          </p:cNvPr>
          <p:cNvSpPr>
            <a:spLocks noGrp="1"/>
          </p:cNvSpPr>
          <p:nvPr>
            <p:ph idx="1"/>
          </p:nvPr>
        </p:nvSpPr>
        <p:spPr>
          <a:xfrm>
            <a:off x="566784" y="3147707"/>
            <a:ext cx="9967275" cy="1084992"/>
          </a:xfrm>
        </p:spPr>
        <p:txBody>
          <a:bodyPr>
            <a:normAutofit fontScale="92500"/>
          </a:bodyPr>
          <a:lstStyle/>
          <a:p>
            <a:r>
              <a:rPr lang="en-US" b="1" dirty="0"/>
              <a:t>Two options: </a:t>
            </a:r>
            <a:r>
              <a:rPr lang="en-US" dirty="0"/>
              <a:t>Prompts vs. Fine Tuning</a:t>
            </a:r>
          </a:p>
          <a:p>
            <a:r>
              <a:rPr lang="en-US" dirty="0"/>
              <a:t>Cost of fine-tuning and hosting 100B+ parameter large language models is </a:t>
            </a:r>
            <a:r>
              <a:rPr lang="en-US" b="1" dirty="0"/>
              <a:t>not economically viable</a:t>
            </a:r>
            <a:r>
              <a:rPr lang="en-US" dirty="0"/>
              <a:t>.</a:t>
            </a:r>
          </a:p>
          <a:p>
            <a:r>
              <a:rPr lang="en-US" dirty="0"/>
              <a:t>Hosting an instance of a fine-tuned model is around $2,000/day</a:t>
            </a:r>
          </a:p>
        </p:txBody>
      </p:sp>
      <p:sp>
        <p:nvSpPr>
          <p:cNvPr id="3" name="Title 2">
            <a:extLst>
              <a:ext uri="{FF2B5EF4-FFF2-40B4-BE49-F238E27FC236}">
                <a16:creationId xmlns:a16="http://schemas.microsoft.com/office/drawing/2014/main" id="{C2EE3A9E-6813-91D2-A661-67B3D745ACAD}"/>
              </a:ext>
            </a:extLst>
          </p:cNvPr>
          <p:cNvSpPr>
            <a:spLocks noGrp="1"/>
          </p:cNvSpPr>
          <p:nvPr>
            <p:ph type="title"/>
          </p:nvPr>
        </p:nvSpPr>
        <p:spPr>
          <a:xfrm>
            <a:off x="391211" y="434796"/>
            <a:ext cx="9601200" cy="304699"/>
          </a:xfrm>
        </p:spPr>
        <p:txBody>
          <a:bodyPr/>
          <a:lstStyle/>
          <a:p>
            <a:r>
              <a:rPr lang="en-US"/>
              <a:t>Why Has Prompt Engineering More Important Than Ever?</a:t>
            </a:r>
          </a:p>
        </p:txBody>
      </p:sp>
      <p:pic>
        <p:nvPicPr>
          <p:cNvPr id="4" name="Picture 3">
            <a:extLst>
              <a:ext uri="{FF2B5EF4-FFF2-40B4-BE49-F238E27FC236}">
                <a16:creationId xmlns:a16="http://schemas.microsoft.com/office/drawing/2014/main" id="{BDFEB420-2D1E-F0B1-7BDB-1BE1038562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54281" y="4287015"/>
            <a:ext cx="4992279" cy="2142857"/>
          </a:xfrm>
          <a:prstGeom prst="rect">
            <a:avLst/>
          </a:prstGeom>
        </p:spPr>
      </p:pic>
      <p:sp>
        <p:nvSpPr>
          <p:cNvPr id="5" name="Oval 4">
            <a:extLst>
              <a:ext uri="{FF2B5EF4-FFF2-40B4-BE49-F238E27FC236}">
                <a16:creationId xmlns:a16="http://schemas.microsoft.com/office/drawing/2014/main" id="{D4B9516D-5879-A9AA-DC26-532C25E87742}"/>
              </a:ext>
            </a:extLst>
          </p:cNvPr>
          <p:cNvSpPr/>
          <p:nvPr/>
        </p:nvSpPr>
        <p:spPr bwMode="gray">
          <a:xfrm>
            <a:off x="3501269" y="1348548"/>
            <a:ext cx="1791093" cy="659876"/>
          </a:xfrm>
          <a:prstGeom prst="ellipse">
            <a:avLst/>
          </a:prstGeom>
          <a:solidFill>
            <a:schemeClr val="bg2"/>
          </a:solidFill>
          <a:ln cap="rnd">
            <a:solidFill>
              <a:schemeClr val="bg2">
                <a:lumMod val="1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a:solidFill>
                  <a:schemeClr val="tx1">
                    <a:lumMod val="50000"/>
                  </a:schemeClr>
                </a:solidFill>
              </a:rPr>
              <a:t>Public</a:t>
            </a:r>
          </a:p>
          <a:p>
            <a:pPr algn="ctr" rtl="0" eaLnBrk="1" fontAlgn="auto" hangingPunct="1">
              <a:lnSpc>
                <a:spcPct val="100000"/>
              </a:lnSpc>
              <a:spcBef>
                <a:spcPts val="600"/>
              </a:spcBef>
              <a:spcAft>
                <a:spcPts val="0"/>
              </a:spcAft>
            </a:pPr>
            <a:r>
              <a:rPr lang="en-US" sz="1400" b="1">
                <a:solidFill>
                  <a:schemeClr val="tx1">
                    <a:lumMod val="50000"/>
                  </a:schemeClr>
                </a:solidFill>
              </a:rPr>
              <a:t>Knowledge</a:t>
            </a:r>
            <a:endParaRPr lang="en-US" sz="1400" b="1" i="0" u="none" baseline="0">
              <a:solidFill>
                <a:schemeClr val="tx1">
                  <a:lumMod val="50000"/>
                </a:schemeClr>
              </a:solidFill>
            </a:endParaRPr>
          </a:p>
        </p:txBody>
      </p:sp>
      <p:sp>
        <p:nvSpPr>
          <p:cNvPr id="6" name="Oval 5">
            <a:extLst>
              <a:ext uri="{FF2B5EF4-FFF2-40B4-BE49-F238E27FC236}">
                <a16:creationId xmlns:a16="http://schemas.microsoft.com/office/drawing/2014/main" id="{E5060508-BAA8-C531-A873-D1840061498B}"/>
              </a:ext>
            </a:extLst>
          </p:cNvPr>
          <p:cNvSpPr/>
          <p:nvPr/>
        </p:nvSpPr>
        <p:spPr bwMode="gray">
          <a:xfrm>
            <a:off x="3539889" y="2254887"/>
            <a:ext cx="1791093" cy="659876"/>
          </a:xfrm>
          <a:prstGeom prst="ellipse">
            <a:avLst/>
          </a:prstGeom>
          <a:solidFill>
            <a:schemeClr val="bg2"/>
          </a:solidFill>
          <a:ln cap="rnd">
            <a:solidFill>
              <a:schemeClr val="bg2">
                <a:lumMod val="1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a:solidFill>
                  <a:schemeClr val="tx1">
                    <a:lumMod val="50000"/>
                  </a:schemeClr>
                </a:solidFill>
              </a:rPr>
              <a:t>Private</a:t>
            </a:r>
          </a:p>
          <a:p>
            <a:pPr algn="ctr" rtl="0" eaLnBrk="1" fontAlgn="auto" hangingPunct="1">
              <a:lnSpc>
                <a:spcPct val="100000"/>
              </a:lnSpc>
              <a:spcBef>
                <a:spcPts val="600"/>
              </a:spcBef>
              <a:spcAft>
                <a:spcPts val="0"/>
              </a:spcAft>
            </a:pPr>
            <a:r>
              <a:rPr lang="en-US" sz="1400" b="1">
                <a:solidFill>
                  <a:schemeClr val="tx1">
                    <a:lumMod val="50000"/>
                  </a:schemeClr>
                </a:solidFill>
              </a:rPr>
              <a:t>Knowledge</a:t>
            </a:r>
            <a:endParaRPr lang="en-US" sz="1400" b="1" i="0" u="none" baseline="0">
              <a:solidFill>
                <a:schemeClr val="tx1">
                  <a:lumMod val="50000"/>
                </a:schemeClr>
              </a:solidFill>
            </a:endParaRPr>
          </a:p>
        </p:txBody>
      </p:sp>
      <p:sp>
        <p:nvSpPr>
          <p:cNvPr id="7" name="Rectangle 6">
            <a:extLst>
              <a:ext uri="{FF2B5EF4-FFF2-40B4-BE49-F238E27FC236}">
                <a16:creationId xmlns:a16="http://schemas.microsoft.com/office/drawing/2014/main" id="{F30011E1-BB6D-B5FF-A7C3-198A42179CC8}"/>
              </a:ext>
            </a:extLst>
          </p:cNvPr>
          <p:cNvSpPr/>
          <p:nvPr/>
        </p:nvSpPr>
        <p:spPr bwMode="gray">
          <a:xfrm>
            <a:off x="6130563" y="1664862"/>
            <a:ext cx="1524000" cy="975342"/>
          </a:xfrm>
          <a:prstGeom prst="rect">
            <a:avLst/>
          </a:prstGeom>
          <a:solidFill>
            <a:srgbClr val="F5B700"/>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a:solidFill>
                  <a:schemeClr val="accent6"/>
                </a:solidFill>
              </a:rPr>
              <a:t>Large</a:t>
            </a:r>
            <a:br>
              <a:rPr lang="en-US" sz="2000">
                <a:solidFill>
                  <a:schemeClr val="accent6"/>
                </a:solidFill>
              </a:rPr>
            </a:br>
            <a:r>
              <a:rPr lang="en-US" sz="2000">
                <a:solidFill>
                  <a:schemeClr val="accent6"/>
                </a:solidFill>
              </a:rPr>
              <a:t>Language</a:t>
            </a:r>
          </a:p>
          <a:p>
            <a:pPr algn="ctr" rtl="0" eaLnBrk="1" fontAlgn="auto" hangingPunct="1">
              <a:lnSpc>
                <a:spcPct val="100000"/>
              </a:lnSpc>
              <a:spcBef>
                <a:spcPts val="600"/>
              </a:spcBef>
              <a:spcAft>
                <a:spcPts val="0"/>
              </a:spcAft>
            </a:pPr>
            <a:r>
              <a:rPr lang="en-US" sz="2000" b="0" i="0" u="none" baseline="0">
                <a:solidFill>
                  <a:schemeClr val="accent6"/>
                </a:solidFill>
              </a:rPr>
              <a:t>Model</a:t>
            </a:r>
          </a:p>
        </p:txBody>
      </p:sp>
      <p:pic>
        <p:nvPicPr>
          <p:cNvPr id="8" name="Picture 2" descr="Robot icon PNG and SVG Free Download">
            <a:extLst>
              <a:ext uri="{FF2B5EF4-FFF2-40B4-BE49-F238E27FC236}">
                <a16:creationId xmlns:a16="http://schemas.microsoft.com/office/drawing/2014/main" id="{A11AB7FF-D922-427D-AD46-5B338BE844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86635" y="868208"/>
            <a:ext cx="811856" cy="69768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6EE13E1-5BEB-A327-030D-05CF2C3AC319}"/>
              </a:ext>
            </a:extLst>
          </p:cNvPr>
          <p:cNvCxnSpPr>
            <a:stCxn id="5" idx="6"/>
          </p:cNvCxnSpPr>
          <p:nvPr/>
        </p:nvCxnSpPr>
        <p:spPr bwMode="gray">
          <a:xfrm>
            <a:off x="5292362" y="1678486"/>
            <a:ext cx="838201" cy="329938"/>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E68536-E05E-22DF-072A-AAD3E238F827}"/>
              </a:ext>
            </a:extLst>
          </p:cNvPr>
          <p:cNvCxnSpPr>
            <a:cxnSpLocks/>
            <a:stCxn id="6" idx="6"/>
          </p:cNvCxnSpPr>
          <p:nvPr/>
        </p:nvCxnSpPr>
        <p:spPr bwMode="gray">
          <a:xfrm flipV="1">
            <a:off x="5330982" y="2382488"/>
            <a:ext cx="828775" cy="202337"/>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29FF88F-6EC4-7D61-B71F-6E3467010AE9}"/>
              </a:ext>
            </a:extLst>
          </p:cNvPr>
          <p:cNvSpPr/>
          <p:nvPr/>
        </p:nvSpPr>
        <p:spPr bwMode="gray">
          <a:xfrm>
            <a:off x="6418578" y="5691077"/>
            <a:ext cx="947969" cy="298715"/>
          </a:xfrm>
          <a:prstGeom prst="ellipse">
            <a:avLst/>
          </a:prstGeom>
          <a:noFill/>
          <a:ln w="381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15" name="TextBox 14">
            <a:extLst>
              <a:ext uri="{FF2B5EF4-FFF2-40B4-BE49-F238E27FC236}">
                <a16:creationId xmlns:a16="http://schemas.microsoft.com/office/drawing/2014/main" id="{63E47D9A-04D9-C0EE-68F0-50E9795930F3}"/>
              </a:ext>
            </a:extLst>
          </p:cNvPr>
          <p:cNvSpPr txBox="1"/>
          <p:nvPr/>
        </p:nvSpPr>
        <p:spPr bwMode="gray">
          <a:xfrm>
            <a:off x="8046560" y="4795581"/>
            <a:ext cx="2400322" cy="1231106"/>
          </a:xfrm>
          <a:prstGeom prst="rect">
            <a:avLst/>
          </a:prstGeom>
          <a:solidFill>
            <a:schemeClr val="bg1"/>
          </a:solidFill>
        </p:spPr>
        <p:txBody>
          <a:bodyPr vert="horz" wrap="square" lIns="182880" tIns="182880" rIns="182880" bIns="182880" rtlCol="0">
            <a:spAutoFit/>
          </a:bodyPr>
          <a:lstStyle/>
          <a:p>
            <a:pPr algn="l">
              <a:spcBef>
                <a:spcPts val="600"/>
              </a:spcBef>
            </a:pPr>
            <a:r>
              <a:rPr lang="en-US" sz="1400" dirty="0"/>
              <a:t>Microsoft Azure has postponed hosting fine-tuned models due to lack of hardware capacity.</a:t>
            </a:r>
          </a:p>
        </p:txBody>
      </p:sp>
      <p:sp>
        <p:nvSpPr>
          <p:cNvPr id="16" name="TextBox 15">
            <a:extLst>
              <a:ext uri="{FF2B5EF4-FFF2-40B4-BE49-F238E27FC236}">
                <a16:creationId xmlns:a16="http://schemas.microsoft.com/office/drawing/2014/main" id="{6DCCBDCB-CC5E-81C3-64FE-9FB7614EDF19}"/>
              </a:ext>
            </a:extLst>
          </p:cNvPr>
          <p:cNvSpPr txBox="1"/>
          <p:nvPr/>
        </p:nvSpPr>
        <p:spPr bwMode="gray">
          <a:xfrm>
            <a:off x="3054283" y="6559607"/>
            <a:ext cx="7152599" cy="215444"/>
          </a:xfrm>
          <a:prstGeom prst="rect">
            <a:avLst/>
          </a:prstGeom>
          <a:noFill/>
        </p:spPr>
        <p:txBody>
          <a:bodyPr vert="horz" wrap="none" lIns="0" tIns="0" rIns="0" bIns="0" rtlCol="0">
            <a:spAutoFit/>
          </a:bodyPr>
          <a:lstStyle/>
          <a:p>
            <a:pPr algn="l">
              <a:spcBef>
                <a:spcPts val="600"/>
              </a:spcBef>
            </a:pPr>
            <a:r>
              <a:rPr lang="en-US" sz="1400">
                <a:solidFill>
                  <a:schemeClr val="tx1">
                    <a:lumMod val="60000"/>
                    <a:lumOff val="40000"/>
                  </a:schemeClr>
                </a:solidFill>
              </a:rPr>
              <a:t>https://</a:t>
            </a:r>
            <a:r>
              <a:rPr lang="en-US" sz="1400" err="1">
                <a:solidFill>
                  <a:schemeClr val="tx1">
                    <a:lumMod val="60000"/>
                    <a:lumOff val="40000"/>
                  </a:schemeClr>
                </a:solidFill>
              </a:rPr>
              <a:t>azure.microsoft.com</a:t>
            </a:r>
            <a:r>
              <a:rPr lang="en-US" sz="1400">
                <a:solidFill>
                  <a:schemeClr val="tx1">
                    <a:lumMod val="60000"/>
                    <a:lumOff val="40000"/>
                  </a:schemeClr>
                </a:solidFill>
              </a:rPr>
              <a:t>/</a:t>
            </a:r>
            <a:r>
              <a:rPr lang="en-US" sz="1400" err="1">
                <a:solidFill>
                  <a:schemeClr val="tx1">
                    <a:lumMod val="60000"/>
                    <a:lumOff val="40000"/>
                  </a:schemeClr>
                </a:solidFill>
              </a:rPr>
              <a:t>en</a:t>
            </a:r>
            <a:r>
              <a:rPr lang="en-US" sz="1400">
                <a:solidFill>
                  <a:schemeClr val="tx1">
                    <a:lumMod val="60000"/>
                    <a:lumOff val="40000"/>
                  </a:schemeClr>
                </a:solidFill>
              </a:rPr>
              <a:t>-us/pricing/details/cognitive-services/</a:t>
            </a:r>
            <a:r>
              <a:rPr lang="en-US" sz="1400" err="1">
                <a:solidFill>
                  <a:schemeClr val="tx1">
                    <a:lumMod val="60000"/>
                    <a:lumOff val="40000"/>
                  </a:schemeClr>
                </a:solidFill>
              </a:rPr>
              <a:t>openai</a:t>
            </a:r>
            <a:r>
              <a:rPr lang="en-US" sz="1400">
                <a:solidFill>
                  <a:schemeClr val="tx1">
                    <a:lumMod val="60000"/>
                    <a:lumOff val="40000"/>
                  </a:schemeClr>
                </a:solidFill>
              </a:rPr>
              <a:t>-service/#pricing</a:t>
            </a:r>
          </a:p>
        </p:txBody>
      </p:sp>
      <p:cxnSp>
        <p:nvCxnSpPr>
          <p:cNvPr id="9" name="Straight Arrow Connector 8">
            <a:extLst>
              <a:ext uri="{FF2B5EF4-FFF2-40B4-BE49-F238E27FC236}">
                <a16:creationId xmlns:a16="http://schemas.microsoft.com/office/drawing/2014/main" id="{35DB4779-1F42-E69C-1ADF-DA61B9DD543C}"/>
              </a:ext>
            </a:extLst>
          </p:cNvPr>
          <p:cNvCxnSpPr>
            <a:cxnSpLocks/>
            <a:stCxn id="7" idx="3"/>
          </p:cNvCxnSpPr>
          <p:nvPr/>
        </p:nvCxnSpPr>
        <p:spPr bwMode="gray">
          <a:xfrm>
            <a:off x="7654563" y="2152533"/>
            <a:ext cx="933383" cy="0"/>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7" name="Snip Single Corner Rectangle 16">
            <a:extLst>
              <a:ext uri="{FF2B5EF4-FFF2-40B4-BE49-F238E27FC236}">
                <a16:creationId xmlns:a16="http://schemas.microsoft.com/office/drawing/2014/main" id="{61A1F080-4FE6-56B8-7BDF-1623A6A0C3E3}"/>
              </a:ext>
            </a:extLst>
          </p:cNvPr>
          <p:cNvSpPr/>
          <p:nvPr/>
        </p:nvSpPr>
        <p:spPr bwMode="gray">
          <a:xfrm>
            <a:off x="8587946" y="1643984"/>
            <a:ext cx="1684900" cy="975343"/>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Response</a:t>
            </a:r>
          </a:p>
        </p:txBody>
      </p:sp>
      <p:sp>
        <p:nvSpPr>
          <p:cNvPr id="18" name="TextBox 17">
            <a:extLst>
              <a:ext uri="{FF2B5EF4-FFF2-40B4-BE49-F238E27FC236}">
                <a16:creationId xmlns:a16="http://schemas.microsoft.com/office/drawing/2014/main" id="{55455CC7-5435-F199-DEBF-705DAD9456E0}"/>
              </a:ext>
            </a:extLst>
          </p:cNvPr>
          <p:cNvSpPr txBox="1"/>
          <p:nvPr/>
        </p:nvSpPr>
        <p:spPr bwMode="gray">
          <a:xfrm>
            <a:off x="2061793" y="1990340"/>
            <a:ext cx="886461" cy="307777"/>
          </a:xfrm>
          <a:prstGeom prst="rect">
            <a:avLst/>
          </a:prstGeom>
          <a:noFill/>
        </p:spPr>
        <p:txBody>
          <a:bodyPr vert="horz" wrap="none" lIns="0" tIns="0" rIns="0" bIns="0" rtlCol="0">
            <a:spAutoFit/>
          </a:bodyPr>
          <a:lstStyle/>
          <a:p>
            <a:pPr algn="l">
              <a:spcBef>
                <a:spcPts val="600"/>
              </a:spcBef>
            </a:pPr>
            <a:r>
              <a:rPr lang="en-US" sz="2000" dirty="0"/>
              <a:t>Firewall</a:t>
            </a:r>
          </a:p>
        </p:txBody>
      </p:sp>
      <p:cxnSp>
        <p:nvCxnSpPr>
          <p:cNvPr id="20" name="Straight Connector 19">
            <a:extLst>
              <a:ext uri="{FF2B5EF4-FFF2-40B4-BE49-F238E27FC236}">
                <a16:creationId xmlns:a16="http://schemas.microsoft.com/office/drawing/2014/main" id="{02C0BB36-827F-1800-505B-D34C7ADB5BF7}"/>
              </a:ext>
            </a:extLst>
          </p:cNvPr>
          <p:cNvCxnSpPr/>
          <p:nvPr/>
        </p:nvCxnSpPr>
        <p:spPr bwMode="gray">
          <a:xfrm>
            <a:off x="3241777" y="2131655"/>
            <a:ext cx="2284215"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CF597-1C83-C8AA-96A9-588C50B21774}"/>
              </a:ext>
            </a:extLst>
          </p:cNvPr>
          <p:cNvSpPr txBox="1"/>
          <p:nvPr/>
        </p:nvSpPr>
        <p:spPr bwMode="gray">
          <a:xfrm>
            <a:off x="2450131" y="1487713"/>
            <a:ext cx="996246" cy="215444"/>
          </a:xfrm>
          <a:prstGeom prst="rect">
            <a:avLst/>
          </a:prstGeom>
          <a:noFill/>
        </p:spPr>
        <p:txBody>
          <a:bodyPr vert="horz" wrap="square" lIns="0" tIns="0" rIns="0" bIns="0" rtlCol="0">
            <a:spAutoFit/>
          </a:bodyPr>
          <a:lstStyle/>
          <a:p>
            <a:pPr algn="l">
              <a:spcBef>
                <a:spcPts val="600"/>
              </a:spcBef>
            </a:pPr>
            <a:r>
              <a:rPr lang="en-US" sz="1400" dirty="0"/>
              <a:t>Internet</a:t>
            </a:r>
          </a:p>
        </p:txBody>
      </p:sp>
      <p:sp>
        <p:nvSpPr>
          <p:cNvPr id="22" name="TextBox 21">
            <a:extLst>
              <a:ext uri="{FF2B5EF4-FFF2-40B4-BE49-F238E27FC236}">
                <a16:creationId xmlns:a16="http://schemas.microsoft.com/office/drawing/2014/main" id="{31F96282-5986-1876-7E97-04E0423D86C3}"/>
              </a:ext>
            </a:extLst>
          </p:cNvPr>
          <p:cNvSpPr txBox="1"/>
          <p:nvPr/>
        </p:nvSpPr>
        <p:spPr bwMode="gray">
          <a:xfrm>
            <a:off x="2450131" y="2501733"/>
            <a:ext cx="996246" cy="215444"/>
          </a:xfrm>
          <a:prstGeom prst="rect">
            <a:avLst/>
          </a:prstGeom>
          <a:noFill/>
        </p:spPr>
        <p:txBody>
          <a:bodyPr vert="horz" wrap="square" lIns="0" tIns="0" rIns="0" bIns="0" rtlCol="0">
            <a:spAutoFit/>
          </a:bodyPr>
          <a:lstStyle/>
          <a:p>
            <a:pPr algn="l">
              <a:spcBef>
                <a:spcPts val="600"/>
              </a:spcBef>
            </a:pPr>
            <a:r>
              <a:rPr lang="en-US" sz="1400" dirty="0"/>
              <a:t>Intranet</a:t>
            </a:r>
          </a:p>
        </p:txBody>
      </p:sp>
    </p:spTree>
    <p:extLst>
      <p:ext uri="{BB962C8B-B14F-4D97-AF65-F5344CB8AC3E}">
        <p14:creationId xmlns:p14="http://schemas.microsoft.com/office/powerpoint/2010/main" val="1681014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7673F2-C40F-6733-F0FF-D8DA5D6A8ECA}"/>
              </a:ext>
            </a:extLst>
          </p:cNvPr>
          <p:cNvSpPr>
            <a:spLocks noGrp="1"/>
          </p:cNvSpPr>
          <p:nvPr>
            <p:ph idx="1"/>
          </p:nvPr>
        </p:nvSpPr>
        <p:spPr>
          <a:xfrm>
            <a:off x="816209" y="5246557"/>
            <a:ext cx="10559582" cy="792165"/>
          </a:xfrm>
          <a:solidFill>
            <a:schemeClr val="bg1"/>
          </a:solidFill>
        </p:spPr>
        <p:txBody>
          <a:bodyPr>
            <a:normAutofit/>
          </a:bodyPr>
          <a:lstStyle/>
          <a:p>
            <a:r>
              <a:rPr lang="en-US" b="1" dirty="0"/>
              <a:t>The promise: </a:t>
            </a:r>
            <a:r>
              <a:rPr lang="en-US" dirty="0"/>
              <a:t>making a few quick millions (on the side) without needing any programming or math!</a:t>
            </a:r>
          </a:p>
          <a:p>
            <a:r>
              <a:rPr lang="en-US" b="1" dirty="0"/>
              <a:t>Question: </a:t>
            </a:r>
            <a:r>
              <a:rPr lang="en-US" dirty="0"/>
              <a:t>What percentage of these books have been written by ChatGPT?</a:t>
            </a:r>
          </a:p>
        </p:txBody>
      </p:sp>
      <p:sp>
        <p:nvSpPr>
          <p:cNvPr id="3" name="Title 2">
            <a:extLst>
              <a:ext uri="{FF2B5EF4-FFF2-40B4-BE49-F238E27FC236}">
                <a16:creationId xmlns:a16="http://schemas.microsoft.com/office/drawing/2014/main" id="{A20709C6-39F3-143F-55A4-4447CDC5F2C4}"/>
              </a:ext>
            </a:extLst>
          </p:cNvPr>
          <p:cNvSpPr>
            <a:spLocks noGrp="1"/>
          </p:cNvSpPr>
          <p:nvPr>
            <p:ph type="title"/>
          </p:nvPr>
        </p:nvSpPr>
        <p:spPr>
          <a:xfrm>
            <a:off x="420378" y="412041"/>
            <a:ext cx="9601200" cy="304699"/>
          </a:xfrm>
        </p:spPr>
        <p:txBody>
          <a:bodyPr/>
          <a:lstStyle/>
          <a:p>
            <a:r>
              <a:rPr lang="en-US"/>
              <a:t>Many Books Available on Prompt Engineering</a:t>
            </a:r>
          </a:p>
        </p:txBody>
      </p:sp>
      <p:pic>
        <p:nvPicPr>
          <p:cNvPr id="4" name="Picture 3">
            <a:extLst>
              <a:ext uri="{FF2B5EF4-FFF2-40B4-BE49-F238E27FC236}">
                <a16:creationId xmlns:a16="http://schemas.microsoft.com/office/drawing/2014/main" id="{A0B838ED-1EE6-9BD7-F142-F8CB3C3B26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7655" y="1153185"/>
            <a:ext cx="1271128" cy="1884586"/>
          </a:xfrm>
          <a:prstGeom prst="rect">
            <a:avLst/>
          </a:prstGeom>
        </p:spPr>
      </p:pic>
      <p:pic>
        <p:nvPicPr>
          <p:cNvPr id="5" name="Picture 4">
            <a:extLst>
              <a:ext uri="{FF2B5EF4-FFF2-40B4-BE49-F238E27FC236}">
                <a16:creationId xmlns:a16="http://schemas.microsoft.com/office/drawing/2014/main" id="{82E7CDEC-ABE3-4EEB-C5EC-40EF942B1A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4056" y="1153185"/>
            <a:ext cx="1322516" cy="1884586"/>
          </a:xfrm>
          <a:prstGeom prst="rect">
            <a:avLst/>
          </a:prstGeom>
        </p:spPr>
      </p:pic>
      <p:pic>
        <p:nvPicPr>
          <p:cNvPr id="6" name="Picture 5">
            <a:extLst>
              <a:ext uri="{FF2B5EF4-FFF2-40B4-BE49-F238E27FC236}">
                <a16:creationId xmlns:a16="http://schemas.microsoft.com/office/drawing/2014/main" id="{57693BCF-1BDE-B4D2-028E-2C0AA7420B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1845" y="1153185"/>
            <a:ext cx="1271392" cy="1884586"/>
          </a:xfrm>
          <a:prstGeom prst="rect">
            <a:avLst/>
          </a:prstGeom>
        </p:spPr>
      </p:pic>
      <p:pic>
        <p:nvPicPr>
          <p:cNvPr id="7" name="Picture 6">
            <a:extLst>
              <a:ext uri="{FF2B5EF4-FFF2-40B4-BE49-F238E27FC236}">
                <a16:creationId xmlns:a16="http://schemas.microsoft.com/office/drawing/2014/main" id="{F2CB914E-723A-D102-06A2-12288534F9E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38510" y="1153185"/>
            <a:ext cx="1447093" cy="1884586"/>
          </a:xfrm>
          <a:prstGeom prst="rect">
            <a:avLst/>
          </a:prstGeom>
        </p:spPr>
      </p:pic>
      <p:pic>
        <p:nvPicPr>
          <p:cNvPr id="8" name="Picture 7">
            <a:extLst>
              <a:ext uri="{FF2B5EF4-FFF2-40B4-BE49-F238E27FC236}">
                <a16:creationId xmlns:a16="http://schemas.microsoft.com/office/drawing/2014/main" id="{6BF1CA07-4A86-0D7D-DC96-33A3A5F6E8C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80877" y="1163926"/>
            <a:ext cx="1263884" cy="1873846"/>
          </a:xfrm>
          <a:prstGeom prst="rect">
            <a:avLst/>
          </a:prstGeom>
        </p:spPr>
      </p:pic>
      <p:pic>
        <p:nvPicPr>
          <p:cNvPr id="9" name="Picture 8">
            <a:extLst>
              <a:ext uri="{FF2B5EF4-FFF2-40B4-BE49-F238E27FC236}">
                <a16:creationId xmlns:a16="http://schemas.microsoft.com/office/drawing/2014/main" id="{F15CEB9A-27B2-7420-E594-3696693D42E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40035" y="1163926"/>
            <a:ext cx="1223735" cy="1873845"/>
          </a:xfrm>
          <a:prstGeom prst="rect">
            <a:avLst/>
          </a:prstGeom>
        </p:spPr>
      </p:pic>
      <p:pic>
        <p:nvPicPr>
          <p:cNvPr id="10" name="Picture 9">
            <a:extLst>
              <a:ext uri="{FF2B5EF4-FFF2-40B4-BE49-F238E27FC236}">
                <a16:creationId xmlns:a16="http://schemas.microsoft.com/office/drawing/2014/main" id="{29612939-3DBB-DF09-BA3D-70A74138F08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59044" y="1163925"/>
            <a:ext cx="1223734" cy="1885211"/>
          </a:xfrm>
          <a:prstGeom prst="rect">
            <a:avLst/>
          </a:prstGeom>
        </p:spPr>
      </p:pic>
      <p:pic>
        <p:nvPicPr>
          <p:cNvPr id="11" name="Picture 10">
            <a:extLst>
              <a:ext uri="{FF2B5EF4-FFF2-40B4-BE49-F238E27FC236}">
                <a16:creationId xmlns:a16="http://schemas.microsoft.com/office/drawing/2014/main" id="{BDF7A37D-5977-1525-1E52-01C20BB92BA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7656" y="3129933"/>
            <a:ext cx="1271128" cy="1901166"/>
          </a:xfrm>
          <a:prstGeom prst="rect">
            <a:avLst/>
          </a:prstGeom>
        </p:spPr>
      </p:pic>
      <p:pic>
        <p:nvPicPr>
          <p:cNvPr id="12" name="Picture 11">
            <a:extLst>
              <a:ext uri="{FF2B5EF4-FFF2-40B4-BE49-F238E27FC236}">
                <a16:creationId xmlns:a16="http://schemas.microsoft.com/office/drawing/2014/main" id="{B46D42A2-2446-40DE-FD50-A7A80FCA71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54056" y="3129933"/>
            <a:ext cx="1322516" cy="1949864"/>
          </a:xfrm>
          <a:prstGeom prst="rect">
            <a:avLst/>
          </a:prstGeom>
        </p:spPr>
      </p:pic>
      <p:pic>
        <p:nvPicPr>
          <p:cNvPr id="13" name="Picture 12">
            <a:extLst>
              <a:ext uri="{FF2B5EF4-FFF2-40B4-BE49-F238E27FC236}">
                <a16:creationId xmlns:a16="http://schemas.microsoft.com/office/drawing/2014/main" id="{17FE9E1C-BBD7-3F7D-5AB1-B8DC1234578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71845" y="3129933"/>
            <a:ext cx="1271128" cy="1928992"/>
          </a:xfrm>
          <a:prstGeom prst="rect">
            <a:avLst/>
          </a:prstGeom>
        </p:spPr>
      </p:pic>
      <p:pic>
        <p:nvPicPr>
          <p:cNvPr id="14" name="Picture 13">
            <a:extLst>
              <a:ext uri="{FF2B5EF4-FFF2-40B4-BE49-F238E27FC236}">
                <a16:creationId xmlns:a16="http://schemas.microsoft.com/office/drawing/2014/main" id="{42DB2B02-D100-0CBD-BC0A-8C4531F2A8A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38246" y="3135175"/>
            <a:ext cx="1465461" cy="1798008"/>
          </a:xfrm>
          <a:prstGeom prst="rect">
            <a:avLst/>
          </a:prstGeom>
        </p:spPr>
      </p:pic>
      <p:pic>
        <p:nvPicPr>
          <p:cNvPr id="15" name="Picture 14">
            <a:extLst>
              <a:ext uri="{FF2B5EF4-FFF2-40B4-BE49-F238E27FC236}">
                <a16:creationId xmlns:a16="http://schemas.microsoft.com/office/drawing/2014/main" id="{F4135AAB-272A-A700-1107-6F3878DD233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80877" y="3129933"/>
            <a:ext cx="1296259" cy="1607764"/>
          </a:xfrm>
          <a:prstGeom prst="rect">
            <a:avLst/>
          </a:prstGeom>
        </p:spPr>
      </p:pic>
      <p:pic>
        <p:nvPicPr>
          <p:cNvPr id="16" name="Picture 15">
            <a:extLst>
              <a:ext uri="{FF2B5EF4-FFF2-40B4-BE49-F238E27FC236}">
                <a16:creationId xmlns:a16="http://schemas.microsoft.com/office/drawing/2014/main" id="{A8964F1E-DCB8-0CCE-2C57-9B9BBB0A567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54306" y="3129933"/>
            <a:ext cx="1267959" cy="1798008"/>
          </a:xfrm>
          <a:prstGeom prst="rect">
            <a:avLst/>
          </a:prstGeom>
        </p:spPr>
      </p:pic>
      <p:pic>
        <p:nvPicPr>
          <p:cNvPr id="17" name="Picture 16">
            <a:extLst>
              <a:ext uri="{FF2B5EF4-FFF2-40B4-BE49-F238E27FC236}">
                <a16:creationId xmlns:a16="http://schemas.microsoft.com/office/drawing/2014/main" id="{95F5F87F-4FAE-B367-1951-FE068633C83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68664" y="3140730"/>
            <a:ext cx="1245878" cy="1885211"/>
          </a:xfrm>
          <a:prstGeom prst="rect">
            <a:avLst/>
          </a:prstGeom>
        </p:spPr>
      </p:pic>
    </p:spTree>
    <p:extLst>
      <p:ext uri="{BB962C8B-B14F-4D97-AF65-F5344CB8AC3E}">
        <p14:creationId xmlns:p14="http://schemas.microsoft.com/office/powerpoint/2010/main" val="3521863158"/>
      </p:ext>
    </p:extLst>
  </p:cSld>
  <p:clrMapOvr>
    <a:masterClrMapping/>
  </p:clrMapOvr>
</p:sld>
</file>

<file path=ppt/theme/theme1.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template-20220927.potx" id="{601DF43D-03B6-4DB1-AD25-D5595E4A49B9}" vid="{5D133C3F-86DC-448B-AE1E-6AA1EBC423D8}"/>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8110898-dcc3-4fc8-805e-3f482d1e6958" xsi:nil="true"/>
    <lcf76f155ced4ddcb4097134ff3c332f xmlns="3cc7cc9a-fe0f-41c4-a19c-289700e076d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CB17838BE6154B8FE337A9A7621824" ma:contentTypeVersion="16" ma:contentTypeDescription="Create a new document." ma:contentTypeScope="" ma:versionID="358955ab31ece5fc7226528b36d01bed">
  <xsd:schema xmlns:xsd="http://www.w3.org/2001/XMLSchema" xmlns:xs="http://www.w3.org/2001/XMLSchema" xmlns:p="http://schemas.microsoft.com/office/2006/metadata/properties" xmlns:ns2="3cc7cc9a-fe0f-41c4-a19c-289700e076d8" xmlns:ns3="78110898-dcc3-4fc8-805e-3f482d1e6958" targetNamespace="http://schemas.microsoft.com/office/2006/metadata/properties" ma:root="true" ma:fieldsID="1b8ee7eafba747b6eed1e5904a7baedd" ns2:_="" ns3:_="">
    <xsd:import namespace="3cc7cc9a-fe0f-41c4-a19c-289700e076d8"/>
    <xsd:import namespace="78110898-dcc3-4fc8-805e-3f482d1e695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c7cc9a-fe0f-41c4-a19c-289700e076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a6b2b66-40d8-4e06-8a39-adc3ecd451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8110898-dcc3-4fc8-805e-3f482d1e695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1be9ef7-e900-475a-b6de-0d7252850c45}" ma:internalName="TaxCatchAll" ma:showField="CatchAllData" ma:web="78110898-dcc3-4fc8-805e-3f482d1e69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C1E2B4-698E-4F4F-9D7C-9A1E4F3E1A26}">
  <ds:schemaRefs>
    <ds:schemaRef ds:uri="3cc7cc9a-fe0f-41c4-a19c-289700e076d8"/>
    <ds:schemaRef ds:uri="http://schemas.microsoft.com/office/2006/documentManagement/types"/>
    <ds:schemaRef ds:uri="http://schemas.microsoft.com/office/infopath/2007/PartnerControls"/>
    <ds:schemaRef ds:uri="http://purl.org/dc/elements/1.1/"/>
    <ds:schemaRef ds:uri="http://purl.org/dc/dcmitype/"/>
    <ds:schemaRef ds:uri="http://purl.org/dc/terms/"/>
    <ds:schemaRef ds:uri="http://schemas.openxmlformats.org/package/2006/metadata/core-properties"/>
    <ds:schemaRef ds:uri="http://schemas.microsoft.com/office/2006/metadata/properties"/>
    <ds:schemaRef ds:uri="78110898-dcc3-4fc8-805e-3f482d1e6958"/>
    <ds:schemaRef ds:uri="http://www.w3.org/XML/1998/namespace"/>
  </ds:schemaRefs>
</ds:datastoreItem>
</file>

<file path=customXml/itemProps2.xml><?xml version="1.0" encoding="utf-8"?>
<ds:datastoreItem xmlns:ds="http://schemas.openxmlformats.org/officeDocument/2006/customXml" ds:itemID="{22124D33-67BA-4D4E-B342-26BDD8F3AD0C}">
  <ds:schemaRefs>
    <ds:schemaRef ds:uri="http://schemas.microsoft.com/sharepoint/v3/contenttype/forms"/>
  </ds:schemaRefs>
</ds:datastoreItem>
</file>

<file path=customXml/itemProps3.xml><?xml version="1.0" encoding="utf-8"?>
<ds:datastoreItem xmlns:ds="http://schemas.openxmlformats.org/officeDocument/2006/customXml" ds:itemID="{FEEAD321-5F01-4F4A-A59B-2C9455BC457F}">
  <ds:schemaRefs>
    <ds:schemaRef ds:uri="3cc7cc9a-fe0f-41c4-a19c-289700e076d8"/>
    <ds:schemaRef ds:uri="78110898-dcc3-4fc8-805e-3f482d1e69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Optum Theme</Template>
  <TotalTime>1166</TotalTime>
  <Words>1837</Words>
  <Application>Microsoft Macintosh PowerPoint</Application>
  <PresentationFormat>Widescreen</PresentationFormat>
  <Paragraphs>252</Paragraphs>
  <Slides>41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Roboto</vt:lpstr>
      <vt:lpstr>Segoe UI</vt:lpstr>
      <vt:lpstr>Söhne</vt:lpstr>
      <vt:lpstr>Optum Theme</vt:lpstr>
      <vt:lpstr>Prompt Engineering</vt:lpstr>
      <vt:lpstr>Background for Dan McCreary</vt:lpstr>
      <vt:lpstr>Presenter</vt:lpstr>
      <vt:lpstr>Today’s Talk</vt:lpstr>
      <vt:lpstr>What is Prompt Engineering?</vt:lpstr>
      <vt:lpstr>Key Question for Our Senior Leaders</vt:lpstr>
      <vt:lpstr>Sample Story</vt:lpstr>
      <vt:lpstr>Why Has Prompt Engineering More Important Than Ever?</vt:lpstr>
      <vt:lpstr>Many Books Available on Prompt Engineering</vt:lpstr>
      <vt:lpstr>Many Employees Learn Prompt Engineering “on the side”</vt:lpstr>
      <vt:lpstr>Basic Prompt Structure</vt:lpstr>
      <vt:lpstr>Example</vt:lpstr>
      <vt:lpstr>Changing Output Format</vt:lpstr>
      <vt:lpstr>Single Shot Example: Application Classification</vt:lpstr>
      <vt:lpstr>Azure Chat Playground “Examples”</vt:lpstr>
      <vt:lpstr>Verification</vt:lpstr>
      <vt:lpstr>Generative AI Self-Repair</vt:lpstr>
      <vt:lpstr>Prompt Chaining</vt:lpstr>
      <vt:lpstr>Prompt Chaining: SAS to Python</vt:lpstr>
      <vt:lpstr>How Important is Prompt Engineering in Knowledge Graph Synthesis?</vt:lpstr>
      <vt:lpstr>Many Different Prompt Strategies</vt:lpstr>
      <vt:lpstr>Giffy Image of Related Quiz Questions from MIT Courses in EE/CS</vt:lpstr>
      <vt:lpstr>Tree of Thoughts (works best on GPT-4)</vt:lpstr>
      <vt:lpstr>Viewpoints</vt:lpstr>
      <vt:lpstr>Reflections and Reconsiderations</vt:lpstr>
      <vt:lpstr>Final Suggestion</vt:lpstr>
      <vt:lpstr>Prompts for Generating Workflows</vt:lpstr>
      <vt:lpstr>System and Conclusion Prompts</vt:lpstr>
      <vt:lpstr>Embeddings Everywhere</vt:lpstr>
      <vt:lpstr>Sample 3D Viewer of Healthcare Concepts</vt:lpstr>
      <vt:lpstr>GenAI Intelligent Agent Architecture</vt:lpstr>
      <vt:lpstr>LangChain, AutoGPT and Agents</vt:lpstr>
      <vt:lpstr>LangChain</vt:lpstr>
      <vt:lpstr>Sample ChatBot Question</vt:lpstr>
      <vt:lpstr>LangChain Uses Composability and Depends on Embeddings</vt:lpstr>
      <vt:lpstr>Generative AI Center of Excellence Microsite</vt:lpstr>
      <vt:lpstr>Detailed Getting Started Page</vt:lpstr>
      <vt:lpstr>Optum Pixel Report on GenAI CoG Microsite Page Views (trailing 30-days)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 Kuang</dc:creator>
  <dc:description>Optum 2023 template developed by Creative Partners. 16:9 on-screen</dc:description>
  <cp:lastModifiedBy>Dan McCreary</cp:lastModifiedBy>
  <cp:revision>9</cp:revision>
  <dcterms:created xsi:type="dcterms:W3CDTF">2023-04-18T14:20:01Z</dcterms:created>
  <dcterms:modified xsi:type="dcterms:W3CDTF">2023-10-18T12:37:25Z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2022-09-27T13:37:14Z</vt:lpwstr>
  </property>
  <property fmtid="{D5CDD505-2E9C-101B-9397-08002B2CF9AE}" pid="4" name="MSIP_Label_a8a73c85-e524-44a6-bd58-7df7ef87be8f_Method">
    <vt:lpwstr>Privileged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fcb19dc5-14ab-4116-aa19-a277cf1f39a9</vt:lpwstr>
  </property>
  <property fmtid="{D5CDD505-2E9C-101B-9397-08002B2CF9AE}" pid="8" name="MSIP_Label_a8a73c85-e524-44a6-bd58-7df7ef87be8f_ContentBits">
    <vt:lpwstr>0</vt:lpwstr>
  </property>
  <property fmtid="{D5CDD505-2E9C-101B-9397-08002B2CF9AE}" pid="9" name="ContentTypeId">
    <vt:lpwstr>0x0101002BCB17838BE6154B8FE337A9A7621824</vt:lpwstr>
  </property>
  <property fmtid="{D5CDD505-2E9C-101B-9397-08002B2CF9AE}" pid="10" name="MediaServiceImageTags">
    <vt:lpwstr/>
  </property>
</Properties>
</file>